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Helvetica World Bold" charset="1" panose="020B0800040000020004"/>
      <p:regular r:id="rId24"/>
    </p:embeddedFont>
    <p:embeddedFont>
      <p:font typeface="Helvetica World" charset="1" panose="020B0500040000020004"/>
      <p:regular r:id="rId25"/>
    </p:embeddedFont>
    <p:embeddedFont>
      <p:font typeface="Helvetica World Bold Italics" charset="1" panose="020B0800040000090004"/>
      <p:regular r:id="rId26"/>
    </p:embeddedFont>
    <p:embeddedFont>
      <p:font typeface="Lilita One" charset="1" panose="02000000000000000000"/>
      <p:regular r:id="rId27"/>
    </p:embeddedFont>
    <p:embeddedFont>
      <p:font typeface="Lazydog" charset="1" panose="00000000000000000000"/>
      <p:regular r:id="rId28"/>
    </p:embeddedFont>
    <p:embeddedFont>
      <p:font typeface="Helvetica World Italics" charset="1" panose="020B050004000009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2" Target="../media/image1.jpeg" Type="http://schemas.openxmlformats.org/officeDocument/2006/relationships/image"/><Relationship Id="rId3" Target="../media/image24.jpe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3.png" Type="http://schemas.openxmlformats.org/officeDocument/2006/relationships/image"/><Relationship Id="rId2" Target="../media/image1.jpeg" Type="http://schemas.openxmlformats.org/officeDocument/2006/relationships/image"/><Relationship Id="rId3" Target="../media/image32.jpe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3.png" Type="http://schemas.openxmlformats.org/officeDocument/2006/relationships/image"/><Relationship Id="rId2" Target="../media/image1.jpeg" Type="http://schemas.openxmlformats.org/officeDocument/2006/relationships/image"/><Relationship Id="rId3" Target="../media/image34.jpe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6.png" Type="http://schemas.openxmlformats.org/officeDocument/2006/relationships/image"/><Relationship Id="rId2" Target="../media/image1.jpeg" Type="http://schemas.openxmlformats.org/officeDocument/2006/relationships/image"/><Relationship Id="rId3" Target="../media/image35.jpe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8.png" Type="http://schemas.openxmlformats.org/officeDocument/2006/relationships/image"/><Relationship Id="rId2" Target="../media/image1.jpeg" Type="http://schemas.openxmlformats.org/officeDocument/2006/relationships/image"/><Relationship Id="rId3" Target="../media/image37.jpe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1.jpeg" Type="http://schemas.openxmlformats.org/officeDocument/2006/relationships/image"/><Relationship Id="rId3" Target="../media/image39.jpe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1.jpeg" Type="http://schemas.openxmlformats.org/officeDocument/2006/relationships/image"/><Relationship Id="rId3" Target="../media/image40.jpe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 Id="rId4" Target="../media/image3.png" Type="http://schemas.openxmlformats.org/officeDocument/2006/relationships/image"/><Relationship Id="rId5" Target="../media/image4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jpeg" Type="http://schemas.openxmlformats.org/officeDocument/2006/relationships/image"/><Relationship Id="rId4" Target="../media/image3.pn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jpeg" Type="http://schemas.openxmlformats.org/officeDocument/2006/relationships/image"/><Relationship Id="rId4" Target="../media/image3.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 Id="rId4" Target="../media/image3.png" Type="http://schemas.openxmlformats.org/officeDocument/2006/relationships/image"/><Relationship Id="rId5" Target="../media/image10.jpeg" Type="http://schemas.openxmlformats.org/officeDocument/2006/relationships/image"/><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 Id="rId4" Target="../media/image3.png" Type="http://schemas.openxmlformats.org/officeDocument/2006/relationships/image"/><Relationship Id="rId5"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jpe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jpe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 Id="rId4" Target="../media/image3.png" Type="http://schemas.openxmlformats.org/officeDocument/2006/relationships/image"/><Relationship Id="rId5" Target="../media/image10.jpe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0">
            <a:off x="-1607566" y="0"/>
            <a:ext cx="10287000" cy="10287000"/>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38888" t="0" r="-38888" b="0"/>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sp>
        <p:nvSpPr>
          <p:cNvPr name="Freeform 6" id="6"/>
          <p:cNvSpPr/>
          <p:nvPr/>
        </p:nvSpPr>
        <p:spPr>
          <a:xfrm flipH="false" flipV="false" rot="0">
            <a:off x="5778038" y="1412283"/>
            <a:ext cx="3940628" cy="1585824"/>
          </a:xfrm>
          <a:custGeom>
            <a:avLst/>
            <a:gdLst/>
            <a:ahLst/>
            <a:cxnLst/>
            <a:rect r="r" b="b" t="t" l="l"/>
            <a:pathLst>
              <a:path h="1585824" w="3940628">
                <a:moveTo>
                  <a:pt x="0" y="0"/>
                </a:moveTo>
                <a:lnTo>
                  <a:pt x="3940629" y="0"/>
                </a:lnTo>
                <a:lnTo>
                  <a:pt x="3940629" y="1585824"/>
                </a:lnTo>
                <a:lnTo>
                  <a:pt x="0" y="15858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301830" y="1035601"/>
            <a:ext cx="2355265" cy="2364053"/>
          </a:xfrm>
          <a:custGeom>
            <a:avLst/>
            <a:gdLst/>
            <a:ahLst/>
            <a:cxnLst/>
            <a:rect r="r" b="b" t="t" l="l"/>
            <a:pathLst>
              <a:path h="2364053" w="2355265">
                <a:moveTo>
                  <a:pt x="0" y="0"/>
                </a:moveTo>
                <a:lnTo>
                  <a:pt x="2355265" y="0"/>
                </a:lnTo>
                <a:lnTo>
                  <a:pt x="2355265" y="2364053"/>
                </a:lnTo>
                <a:lnTo>
                  <a:pt x="0" y="2364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17709" y="4595400"/>
            <a:ext cx="7695636" cy="1761490"/>
          </a:xfrm>
          <a:prstGeom prst="rect">
            <a:avLst/>
          </a:prstGeom>
        </p:spPr>
        <p:txBody>
          <a:bodyPr anchor="t" rtlCol="false" tIns="0" lIns="0" bIns="0" rIns="0">
            <a:spAutoFit/>
          </a:bodyPr>
          <a:lstStyle/>
          <a:p>
            <a:pPr algn="l">
              <a:lnSpc>
                <a:spcPts val="12319"/>
              </a:lnSpc>
            </a:pPr>
            <a:r>
              <a:rPr lang="en-US" sz="11199" b="true">
                <a:solidFill>
                  <a:srgbClr val="5A7D94"/>
                </a:solidFill>
                <a:latin typeface="Helvetica World Bold"/>
                <a:ea typeface="Helvetica World Bold"/>
                <a:cs typeface="Helvetica World Bold"/>
                <a:sym typeface="Helvetica World Bold"/>
              </a:rPr>
              <a:t>TravelTide</a:t>
            </a:r>
          </a:p>
        </p:txBody>
      </p:sp>
      <p:sp>
        <p:nvSpPr>
          <p:cNvPr name="TextBox 9" id="9"/>
          <p:cNvSpPr txBox="true"/>
          <p:nvPr/>
        </p:nvSpPr>
        <p:spPr>
          <a:xfrm rot="0">
            <a:off x="10117709" y="3783888"/>
            <a:ext cx="5338051" cy="356235"/>
          </a:xfrm>
          <a:prstGeom prst="rect">
            <a:avLst/>
          </a:prstGeom>
        </p:spPr>
        <p:txBody>
          <a:bodyPr anchor="t" rtlCol="false" tIns="0" lIns="0" bIns="0" rIns="0">
            <a:spAutoFit/>
          </a:bodyPr>
          <a:lstStyle/>
          <a:p>
            <a:pPr algn="l">
              <a:lnSpc>
                <a:spcPts val="2940"/>
              </a:lnSpc>
              <a:spcBef>
                <a:spcPct val="0"/>
              </a:spcBef>
            </a:pPr>
            <a:r>
              <a:rPr lang="en-US" sz="2100" spc="105">
                <a:solidFill>
                  <a:srgbClr val="5A7D94"/>
                </a:solidFill>
                <a:latin typeface="Helvetica World"/>
                <a:ea typeface="Helvetica World"/>
                <a:cs typeface="Helvetica World"/>
                <a:sym typeface="Helvetica World"/>
              </a:rPr>
              <a:t>Customer Segmentation</a:t>
            </a:r>
          </a:p>
        </p:txBody>
      </p:sp>
      <p:sp>
        <p:nvSpPr>
          <p:cNvPr name="TextBox 10" id="10"/>
          <p:cNvSpPr txBox="true"/>
          <p:nvPr/>
        </p:nvSpPr>
        <p:spPr>
          <a:xfrm rot="0">
            <a:off x="13674115" y="8985885"/>
            <a:ext cx="3563292" cy="272415"/>
          </a:xfrm>
          <a:prstGeom prst="rect">
            <a:avLst/>
          </a:prstGeom>
        </p:spPr>
        <p:txBody>
          <a:bodyPr anchor="t" rtlCol="false" tIns="0" lIns="0" bIns="0" rIns="0">
            <a:spAutoFit/>
          </a:bodyPr>
          <a:lstStyle/>
          <a:p>
            <a:pPr algn="ctr">
              <a:lnSpc>
                <a:spcPts val="2399"/>
              </a:lnSpc>
            </a:pPr>
            <a:r>
              <a:rPr lang="en-US" sz="1599">
                <a:solidFill>
                  <a:srgbClr val="5A7D94"/>
                </a:solidFill>
                <a:latin typeface="Helvetica World"/>
                <a:ea typeface="Helvetica World"/>
                <a:cs typeface="Helvetica World"/>
                <a:sym typeface="Helvetica World"/>
              </a:rPr>
              <a:t>Erick Strampfer Monje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0">
            <a:off x="1452134" y="1990761"/>
            <a:ext cx="2658523" cy="2658523"/>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36992" t="-16494" r="-55290" b="-11854"/>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6" id="6"/>
          <p:cNvGrpSpPr/>
          <p:nvPr/>
        </p:nvGrpSpPr>
        <p:grpSpPr>
          <a:xfrm rot="0">
            <a:off x="13462991" y="1263337"/>
            <a:ext cx="4825009" cy="1072143"/>
            <a:chOff x="0" y="0"/>
            <a:chExt cx="1270784" cy="282375"/>
          </a:xfrm>
        </p:grpSpPr>
        <p:sp>
          <p:nvSpPr>
            <p:cNvPr name="Freeform 7" id="7"/>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8" id="8"/>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grpSp>
        <p:nvGrpSpPr>
          <p:cNvPr name="Group 9" id="9"/>
          <p:cNvGrpSpPr/>
          <p:nvPr/>
        </p:nvGrpSpPr>
        <p:grpSpPr>
          <a:xfrm rot="0">
            <a:off x="13462991" y="116004"/>
            <a:ext cx="4825009" cy="1072143"/>
            <a:chOff x="0" y="0"/>
            <a:chExt cx="1270784" cy="282375"/>
          </a:xfrm>
        </p:grpSpPr>
        <p:sp>
          <p:nvSpPr>
            <p:cNvPr name="Freeform 10" id="10"/>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11" id="11"/>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sp>
        <p:nvSpPr>
          <p:cNvPr name="TextBox 12" id="12"/>
          <p:cNvSpPr txBox="true"/>
          <p:nvPr/>
        </p:nvSpPr>
        <p:spPr>
          <a:xfrm rot="0">
            <a:off x="3231458" y="351651"/>
            <a:ext cx="11340616" cy="1253892"/>
          </a:xfrm>
          <a:prstGeom prst="rect">
            <a:avLst/>
          </a:prstGeom>
        </p:spPr>
        <p:txBody>
          <a:bodyPr anchor="t" rtlCol="false" tIns="0" lIns="0" bIns="0" rIns="0">
            <a:spAutoFit/>
          </a:bodyPr>
          <a:lstStyle/>
          <a:p>
            <a:pPr algn="ctr">
              <a:lnSpc>
                <a:spcPts val="8779"/>
              </a:lnSpc>
            </a:pPr>
            <a:r>
              <a:rPr lang="en-US" b="true" sz="7981">
                <a:solidFill>
                  <a:srgbClr val="5A7D94"/>
                </a:solidFill>
                <a:latin typeface="Helvetica World Bold"/>
                <a:ea typeface="Helvetica World Bold"/>
                <a:cs typeface="Helvetica World Bold"/>
                <a:sym typeface="Helvetica World Bold"/>
              </a:rPr>
              <a:t>Adult Explorer</a:t>
            </a:r>
          </a:p>
        </p:txBody>
      </p:sp>
      <p:sp>
        <p:nvSpPr>
          <p:cNvPr name="Freeform 13" id="13"/>
          <p:cNvSpPr/>
          <p:nvPr/>
        </p:nvSpPr>
        <p:spPr>
          <a:xfrm flipH="false" flipV="false" rot="0">
            <a:off x="13995073" y="275451"/>
            <a:ext cx="1154002" cy="753249"/>
          </a:xfrm>
          <a:custGeom>
            <a:avLst/>
            <a:gdLst/>
            <a:ahLst/>
            <a:cxnLst/>
            <a:rect r="r" b="b" t="t" l="l"/>
            <a:pathLst>
              <a:path h="753249" w="1154002">
                <a:moveTo>
                  <a:pt x="0" y="0"/>
                </a:moveTo>
                <a:lnTo>
                  <a:pt x="1154002" y="0"/>
                </a:lnTo>
                <a:lnTo>
                  <a:pt x="1154002" y="753249"/>
                </a:lnTo>
                <a:lnTo>
                  <a:pt x="0" y="7532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995073" y="1448051"/>
            <a:ext cx="1154002" cy="706826"/>
          </a:xfrm>
          <a:custGeom>
            <a:avLst/>
            <a:gdLst/>
            <a:ahLst/>
            <a:cxnLst/>
            <a:rect r="r" b="b" t="t" l="l"/>
            <a:pathLst>
              <a:path h="706826" w="1154002">
                <a:moveTo>
                  <a:pt x="0" y="0"/>
                </a:moveTo>
                <a:lnTo>
                  <a:pt x="1154002" y="0"/>
                </a:lnTo>
                <a:lnTo>
                  <a:pt x="1154002" y="706826"/>
                </a:lnTo>
                <a:lnTo>
                  <a:pt x="0" y="706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28700" y="6604331"/>
            <a:ext cx="1165779" cy="1165779"/>
          </a:xfrm>
          <a:custGeom>
            <a:avLst/>
            <a:gdLst/>
            <a:ahLst/>
            <a:cxnLst/>
            <a:rect r="r" b="b" t="t" l="l"/>
            <a:pathLst>
              <a:path h="1165779" w="1165779">
                <a:moveTo>
                  <a:pt x="0" y="0"/>
                </a:moveTo>
                <a:lnTo>
                  <a:pt x="1165779" y="0"/>
                </a:lnTo>
                <a:lnTo>
                  <a:pt x="1165779" y="1165779"/>
                </a:lnTo>
                <a:lnTo>
                  <a:pt x="0" y="11657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627751" y="1841895"/>
            <a:ext cx="8318147" cy="1892378"/>
          </a:xfrm>
          <a:custGeom>
            <a:avLst/>
            <a:gdLst/>
            <a:ahLst/>
            <a:cxnLst/>
            <a:rect r="r" b="b" t="t" l="l"/>
            <a:pathLst>
              <a:path h="1892378" w="8318147">
                <a:moveTo>
                  <a:pt x="0" y="0"/>
                </a:moveTo>
                <a:lnTo>
                  <a:pt x="8318146" y="0"/>
                </a:lnTo>
                <a:lnTo>
                  <a:pt x="8318146" y="1892379"/>
                </a:lnTo>
                <a:lnTo>
                  <a:pt x="0" y="1892379"/>
                </a:lnTo>
                <a:lnTo>
                  <a:pt x="0" y="0"/>
                </a:lnTo>
                <a:close/>
              </a:path>
            </a:pathLst>
          </a:custGeom>
          <a:blipFill>
            <a:blip r:embed="rId11"/>
            <a:stretch>
              <a:fillRect l="0" t="0" r="0" b="0"/>
            </a:stretch>
          </a:blipFill>
        </p:spPr>
      </p:sp>
      <p:sp>
        <p:nvSpPr>
          <p:cNvPr name="TextBox 17" id="17"/>
          <p:cNvSpPr txBox="true"/>
          <p:nvPr/>
        </p:nvSpPr>
        <p:spPr>
          <a:xfrm rot="0">
            <a:off x="15313814" y="267901"/>
            <a:ext cx="2726819" cy="711200"/>
          </a:xfrm>
          <a:prstGeom prst="rect">
            <a:avLst/>
          </a:prstGeom>
        </p:spPr>
        <p:txBody>
          <a:bodyPr anchor="t" rtlCol="false" tIns="0" lIns="0" bIns="0" rIns="0">
            <a:spAutoFit/>
          </a:bodyPr>
          <a:lstStyle/>
          <a:p>
            <a:pPr algn="ctr">
              <a:lnSpc>
                <a:spcPts val="2800"/>
              </a:lnSpc>
              <a:spcBef>
                <a:spcPct val="0"/>
              </a:spcBef>
            </a:pPr>
            <a:r>
              <a:rPr lang="en-US" sz="2000">
                <a:solidFill>
                  <a:srgbClr val="5A7D94"/>
                </a:solidFill>
                <a:latin typeface="Lazydog"/>
                <a:ea typeface="Lazydog"/>
                <a:cs typeface="Lazydog"/>
                <a:sym typeface="Lazydog"/>
              </a:rPr>
              <a:t>128.695 MUSD</a:t>
            </a:r>
          </a:p>
          <a:p>
            <a:pPr algn="ctr">
              <a:lnSpc>
                <a:spcPts val="2800"/>
              </a:lnSpc>
              <a:spcBef>
                <a:spcPct val="0"/>
              </a:spcBef>
            </a:pPr>
            <a:r>
              <a:rPr lang="en-US" sz="2000">
                <a:solidFill>
                  <a:srgbClr val="5A7D94"/>
                </a:solidFill>
                <a:latin typeface="Lazydog"/>
                <a:ea typeface="Lazydog"/>
                <a:cs typeface="Lazydog"/>
                <a:sym typeface="Lazydog"/>
              </a:rPr>
              <a:t>1.624 USD/Trip</a:t>
            </a:r>
          </a:p>
        </p:txBody>
      </p:sp>
      <p:sp>
        <p:nvSpPr>
          <p:cNvPr name="TextBox 18" id="18"/>
          <p:cNvSpPr txBox="true"/>
          <p:nvPr/>
        </p:nvSpPr>
        <p:spPr>
          <a:xfrm rot="0">
            <a:off x="15313814" y="1376630"/>
            <a:ext cx="2726819" cy="869950"/>
          </a:xfrm>
          <a:prstGeom prst="rect">
            <a:avLst/>
          </a:prstGeom>
        </p:spPr>
        <p:txBody>
          <a:bodyPr anchor="t" rtlCol="false" tIns="0" lIns="0" bIns="0" rIns="0">
            <a:spAutoFit/>
          </a:bodyPr>
          <a:lstStyle/>
          <a:p>
            <a:pPr algn="ctr">
              <a:lnSpc>
                <a:spcPts val="3499"/>
              </a:lnSpc>
              <a:spcBef>
                <a:spcPct val="0"/>
              </a:spcBef>
            </a:pPr>
            <a:r>
              <a:rPr lang="en-US" sz="2499">
                <a:solidFill>
                  <a:srgbClr val="5A7D94"/>
                </a:solidFill>
                <a:latin typeface="Lazydog"/>
                <a:ea typeface="Lazydog"/>
                <a:cs typeface="Lazydog"/>
                <a:sym typeface="Lazydog"/>
              </a:rPr>
              <a:t>21.560</a:t>
            </a:r>
          </a:p>
          <a:p>
            <a:pPr algn="ctr">
              <a:lnSpc>
                <a:spcPts val="3499"/>
              </a:lnSpc>
              <a:spcBef>
                <a:spcPct val="0"/>
              </a:spcBef>
            </a:pPr>
            <a:r>
              <a:rPr lang="en-US" sz="2499">
                <a:solidFill>
                  <a:srgbClr val="5A7D94"/>
                </a:solidFill>
                <a:latin typeface="Lazydog"/>
                <a:ea typeface="Lazydog"/>
                <a:cs typeface="Lazydog"/>
                <a:sym typeface="Lazydog"/>
              </a:rPr>
              <a:t>37,55 %</a:t>
            </a:r>
          </a:p>
        </p:txBody>
      </p:sp>
      <p:sp>
        <p:nvSpPr>
          <p:cNvPr name="TextBox 19" id="19"/>
          <p:cNvSpPr txBox="true"/>
          <p:nvPr/>
        </p:nvSpPr>
        <p:spPr>
          <a:xfrm rot="0">
            <a:off x="5585206" y="4515934"/>
            <a:ext cx="12433020" cy="3750945"/>
          </a:xfrm>
          <a:prstGeom prst="rect">
            <a:avLst/>
          </a:prstGeom>
        </p:spPr>
        <p:txBody>
          <a:bodyPr anchor="t" rtlCol="false" tIns="0" lIns="0" bIns="0" rIns="0">
            <a:spAutoFit/>
          </a:bodyPr>
          <a:lstStyle/>
          <a:p>
            <a:pPr algn="ctr" marL="0" indent="0" lvl="0">
              <a:lnSpc>
                <a:spcPts val="4320"/>
              </a:lnSpc>
            </a:pPr>
            <a:r>
              <a:rPr lang="en-US" sz="2400">
                <a:solidFill>
                  <a:srgbClr val="5A7D94"/>
                </a:solidFill>
                <a:latin typeface="Helvetica World"/>
                <a:ea typeface="Helvetica World"/>
                <a:cs typeface="Helvetica World"/>
                <a:sym typeface="Helvetica World"/>
              </a:rPr>
              <a:t>Alone or as a couple, this traveler enjoys quality experiences by exploring new cultures.</a:t>
            </a:r>
          </a:p>
          <a:p>
            <a:pPr algn="ctr" marL="0" indent="0" lvl="0">
              <a:lnSpc>
                <a:spcPts val="4320"/>
              </a:lnSpc>
            </a:pPr>
            <a:r>
              <a:rPr lang="en-US" sz="2400">
                <a:solidFill>
                  <a:srgbClr val="5A7D94"/>
                </a:solidFill>
                <a:latin typeface="Helvetica World"/>
                <a:ea typeface="Helvetica World"/>
                <a:cs typeface="Helvetica World"/>
                <a:sym typeface="Helvetica World"/>
              </a:rPr>
              <a:t>They still don’t have kids. </a:t>
            </a:r>
          </a:p>
          <a:p>
            <a:pPr algn="ctr" marL="0" indent="0" lvl="0">
              <a:lnSpc>
                <a:spcPts val="4320"/>
              </a:lnSpc>
            </a:pPr>
          </a:p>
          <a:p>
            <a:pPr algn="ctr">
              <a:lnSpc>
                <a:spcPts val="4320"/>
              </a:lnSpc>
            </a:pPr>
            <a:r>
              <a:rPr lang="en-US" sz="2400">
                <a:solidFill>
                  <a:srgbClr val="5A7D94"/>
                </a:solidFill>
                <a:latin typeface="Helvetica World"/>
                <a:ea typeface="Helvetica World"/>
                <a:cs typeface="Helvetica World"/>
                <a:sym typeface="Helvetica World"/>
              </a:rPr>
              <a:t>They savor local delicacies and unique adventures, often visiting art galleries, festivals, and scenic hikes. Each journey focuses on creating lasting memories rather than collecting souvenirs, whether it's enjoying wine at a vineyard or watching sunsets in beautiful landscapes.</a:t>
            </a:r>
          </a:p>
        </p:txBody>
      </p:sp>
      <p:sp>
        <p:nvSpPr>
          <p:cNvPr name="TextBox 20" id="20"/>
          <p:cNvSpPr txBox="true"/>
          <p:nvPr/>
        </p:nvSpPr>
        <p:spPr>
          <a:xfrm rot="0">
            <a:off x="1452134" y="4858834"/>
            <a:ext cx="2658523" cy="1002030"/>
          </a:xfrm>
          <a:prstGeom prst="rect">
            <a:avLst/>
          </a:prstGeom>
        </p:spPr>
        <p:txBody>
          <a:bodyPr anchor="t" rtlCol="false" tIns="0" lIns="0" bIns="0" rIns="0">
            <a:spAutoFit/>
          </a:bodyPr>
          <a:lstStyle/>
          <a:p>
            <a:pPr algn="ctr">
              <a:lnSpc>
                <a:spcPts val="2640"/>
              </a:lnSpc>
            </a:pPr>
            <a:r>
              <a:rPr lang="en-US" sz="2400">
                <a:solidFill>
                  <a:srgbClr val="5A7D94"/>
                </a:solidFill>
                <a:latin typeface="Helvetica World"/>
                <a:ea typeface="Helvetica World"/>
                <a:cs typeface="Helvetica World"/>
                <a:sym typeface="Helvetica World"/>
              </a:rPr>
              <a:t>Laura Müller</a:t>
            </a:r>
          </a:p>
          <a:p>
            <a:pPr algn="ctr">
              <a:lnSpc>
                <a:spcPts val="2640"/>
              </a:lnSpc>
            </a:pPr>
            <a:r>
              <a:rPr lang="en-US" sz="2400">
                <a:solidFill>
                  <a:srgbClr val="5A7D94"/>
                </a:solidFill>
                <a:latin typeface="Helvetica World"/>
                <a:ea typeface="Helvetica World"/>
                <a:cs typeface="Helvetica World"/>
                <a:sym typeface="Helvetica World"/>
              </a:rPr>
              <a:t>38 Years Old</a:t>
            </a:r>
          </a:p>
          <a:p>
            <a:pPr algn="ctr">
              <a:lnSpc>
                <a:spcPts val="2640"/>
              </a:lnSpc>
            </a:pPr>
            <a:r>
              <a:rPr lang="en-US" sz="2400">
                <a:solidFill>
                  <a:srgbClr val="5A7D94"/>
                </a:solidFill>
                <a:latin typeface="Helvetica World"/>
                <a:ea typeface="Helvetica World"/>
                <a:cs typeface="Helvetica World"/>
                <a:sym typeface="Helvetica World"/>
              </a:rPr>
              <a:t>Architect</a:t>
            </a:r>
          </a:p>
        </p:txBody>
      </p:sp>
      <p:sp>
        <p:nvSpPr>
          <p:cNvPr name="TextBox 21" id="21"/>
          <p:cNvSpPr txBox="true"/>
          <p:nvPr/>
        </p:nvSpPr>
        <p:spPr>
          <a:xfrm rot="0">
            <a:off x="1766706" y="6682802"/>
            <a:ext cx="3395066" cy="961213"/>
          </a:xfrm>
          <a:prstGeom prst="rect">
            <a:avLst/>
          </a:prstGeom>
        </p:spPr>
        <p:txBody>
          <a:bodyPr anchor="t" rtlCol="false" tIns="0" lIns="0" bIns="0" rIns="0">
            <a:spAutoFit/>
          </a:bodyPr>
          <a:lstStyle/>
          <a:p>
            <a:pPr algn="ctr">
              <a:lnSpc>
                <a:spcPts val="2556"/>
              </a:lnSpc>
            </a:pPr>
            <a:r>
              <a:rPr lang="en-US" sz="1825">
                <a:solidFill>
                  <a:srgbClr val="5A7D94"/>
                </a:solidFill>
                <a:latin typeface="Lazydog"/>
                <a:ea typeface="Lazydog"/>
                <a:cs typeface="Lazydog"/>
                <a:sym typeface="Lazydog"/>
              </a:rPr>
              <a:t>Exclusive Discount</a:t>
            </a:r>
          </a:p>
          <a:p>
            <a:pPr algn="ctr">
              <a:lnSpc>
                <a:spcPts val="2556"/>
              </a:lnSpc>
            </a:pPr>
            <a:r>
              <a:rPr lang="en-US" sz="1825">
                <a:solidFill>
                  <a:srgbClr val="5A7D94"/>
                </a:solidFill>
                <a:latin typeface="Lazydog"/>
                <a:ea typeface="Lazydog"/>
                <a:cs typeface="Lazydog"/>
                <a:sym typeface="Lazydog"/>
              </a:rPr>
              <a:t>&amp;</a:t>
            </a:r>
          </a:p>
          <a:p>
            <a:pPr algn="ctr">
              <a:lnSpc>
                <a:spcPts val="2556"/>
              </a:lnSpc>
              <a:spcBef>
                <a:spcPct val="0"/>
              </a:spcBef>
            </a:pPr>
            <a:r>
              <a:rPr lang="en-US" sz="1825">
                <a:solidFill>
                  <a:srgbClr val="5A7D94"/>
                </a:solidFill>
                <a:latin typeface="Lazydog"/>
                <a:ea typeface="Lazydog"/>
                <a:cs typeface="Lazydog"/>
                <a:sym typeface="Lazydog"/>
              </a:rPr>
              <a:t>Free check Bag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0">
            <a:off x="1452134" y="1990761"/>
            <a:ext cx="2658523" cy="2658523"/>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25046" t="0" r="-25046" b="0"/>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6" id="6"/>
          <p:cNvGrpSpPr/>
          <p:nvPr/>
        </p:nvGrpSpPr>
        <p:grpSpPr>
          <a:xfrm rot="0">
            <a:off x="13462991" y="1263337"/>
            <a:ext cx="4825009" cy="1072143"/>
            <a:chOff x="0" y="0"/>
            <a:chExt cx="1270784" cy="282375"/>
          </a:xfrm>
        </p:grpSpPr>
        <p:sp>
          <p:nvSpPr>
            <p:cNvPr name="Freeform 7" id="7"/>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8" id="8"/>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grpSp>
        <p:nvGrpSpPr>
          <p:cNvPr name="Group 9" id="9"/>
          <p:cNvGrpSpPr/>
          <p:nvPr/>
        </p:nvGrpSpPr>
        <p:grpSpPr>
          <a:xfrm rot="0">
            <a:off x="13462991" y="116004"/>
            <a:ext cx="4825009" cy="1072143"/>
            <a:chOff x="0" y="0"/>
            <a:chExt cx="1270784" cy="282375"/>
          </a:xfrm>
        </p:grpSpPr>
        <p:sp>
          <p:nvSpPr>
            <p:cNvPr name="Freeform 10" id="10"/>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11" id="11"/>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sp>
        <p:nvSpPr>
          <p:cNvPr name="TextBox 12" id="12"/>
          <p:cNvSpPr txBox="true"/>
          <p:nvPr/>
        </p:nvSpPr>
        <p:spPr>
          <a:xfrm rot="0">
            <a:off x="3231458" y="351651"/>
            <a:ext cx="11340616" cy="1253892"/>
          </a:xfrm>
          <a:prstGeom prst="rect">
            <a:avLst/>
          </a:prstGeom>
        </p:spPr>
        <p:txBody>
          <a:bodyPr anchor="t" rtlCol="false" tIns="0" lIns="0" bIns="0" rIns="0">
            <a:spAutoFit/>
          </a:bodyPr>
          <a:lstStyle/>
          <a:p>
            <a:pPr algn="ctr">
              <a:lnSpc>
                <a:spcPts val="8779"/>
              </a:lnSpc>
            </a:pPr>
            <a:r>
              <a:rPr lang="en-US" b="true" sz="7981">
                <a:solidFill>
                  <a:srgbClr val="5A7D94"/>
                </a:solidFill>
                <a:latin typeface="Helvetica World Bold"/>
                <a:ea typeface="Helvetica World Bold"/>
                <a:cs typeface="Helvetica World Bold"/>
                <a:sym typeface="Helvetica World Bold"/>
              </a:rPr>
              <a:t>Family Traveler</a:t>
            </a:r>
          </a:p>
        </p:txBody>
      </p:sp>
      <p:sp>
        <p:nvSpPr>
          <p:cNvPr name="Freeform 13" id="13"/>
          <p:cNvSpPr/>
          <p:nvPr/>
        </p:nvSpPr>
        <p:spPr>
          <a:xfrm flipH="false" flipV="false" rot="0">
            <a:off x="13995073" y="275451"/>
            <a:ext cx="1154002" cy="753249"/>
          </a:xfrm>
          <a:custGeom>
            <a:avLst/>
            <a:gdLst/>
            <a:ahLst/>
            <a:cxnLst/>
            <a:rect r="r" b="b" t="t" l="l"/>
            <a:pathLst>
              <a:path h="753249" w="1154002">
                <a:moveTo>
                  <a:pt x="0" y="0"/>
                </a:moveTo>
                <a:lnTo>
                  <a:pt x="1154002" y="0"/>
                </a:lnTo>
                <a:lnTo>
                  <a:pt x="1154002" y="753249"/>
                </a:lnTo>
                <a:lnTo>
                  <a:pt x="0" y="7532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995073" y="1448051"/>
            <a:ext cx="1154002" cy="706826"/>
          </a:xfrm>
          <a:custGeom>
            <a:avLst/>
            <a:gdLst/>
            <a:ahLst/>
            <a:cxnLst/>
            <a:rect r="r" b="b" t="t" l="l"/>
            <a:pathLst>
              <a:path h="706826" w="1154002">
                <a:moveTo>
                  <a:pt x="0" y="0"/>
                </a:moveTo>
                <a:lnTo>
                  <a:pt x="1154002" y="0"/>
                </a:lnTo>
                <a:lnTo>
                  <a:pt x="1154002" y="706826"/>
                </a:lnTo>
                <a:lnTo>
                  <a:pt x="0" y="706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28700" y="6604331"/>
            <a:ext cx="1165779" cy="1165779"/>
          </a:xfrm>
          <a:custGeom>
            <a:avLst/>
            <a:gdLst/>
            <a:ahLst/>
            <a:cxnLst/>
            <a:rect r="r" b="b" t="t" l="l"/>
            <a:pathLst>
              <a:path h="1165779" w="1165779">
                <a:moveTo>
                  <a:pt x="0" y="0"/>
                </a:moveTo>
                <a:lnTo>
                  <a:pt x="1165779" y="0"/>
                </a:lnTo>
                <a:lnTo>
                  <a:pt x="1165779" y="1165779"/>
                </a:lnTo>
                <a:lnTo>
                  <a:pt x="0" y="11657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627751" y="1841895"/>
            <a:ext cx="8318147" cy="1985958"/>
          </a:xfrm>
          <a:custGeom>
            <a:avLst/>
            <a:gdLst/>
            <a:ahLst/>
            <a:cxnLst/>
            <a:rect r="r" b="b" t="t" l="l"/>
            <a:pathLst>
              <a:path h="1985958" w="8318147">
                <a:moveTo>
                  <a:pt x="0" y="0"/>
                </a:moveTo>
                <a:lnTo>
                  <a:pt x="8318146" y="0"/>
                </a:lnTo>
                <a:lnTo>
                  <a:pt x="8318146" y="1985958"/>
                </a:lnTo>
                <a:lnTo>
                  <a:pt x="0" y="1985958"/>
                </a:lnTo>
                <a:lnTo>
                  <a:pt x="0" y="0"/>
                </a:lnTo>
                <a:close/>
              </a:path>
            </a:pathLst>
          </a:custGeom>
          <a:blipFill>
            <a:blip r:embed="rId11"/>
            <a:stretch>
              <a:fillRect l="0" t="0" r="0" b="0"/>
            </a:stretch>
          </a:blipFill>
        </p:spPr>
      </p:sp>
      <p:sp>
        <p:nvSpPr>
          <p:cNvPr name="TextBox 17" id="17"/>
          <p:cNvSpPr txBox="true"/>
          <p:nvPr/>
        </p:nvSpPr>
        <p:spPr>
          <a:xfrm rot="0">
            <a:off x="15313814" y="267901"/>
            <a:ext cx="2726819" cy="711200"/>
          </a:xfrm>
          <a:prstGeom prst="rect">
            <a:avLst/>
          </a:prstGeom>
        </p:spPr>
        <p:txBody>
          <a:bodyPr anchor="t" rtlCol="false" tIns="0" lIns="0" bIns="0" rIns="0">
            <a:spAutoFit/>
          </a:bodyPr>
          <a:lstStyle/>
          <a:p>
            <a:pPr algn="ctr">
              <a:lnSpc>
                <a:spcPts val="2800"/>
              </a:lnSpc>
              <a:spcBef>
                <a:spcPct val="0"/>
              </a:spcBef>
            </a:pPr>
            <a:r>
              <a:rPr lang="en-US" sz="2000">
                <a:solidFill>
                  <a:srgbClr val="5A7D94"/>
                </a:solidFill>
                <a:latin typeface="Lazydog"/>
                <a:ea typeface="Lazydog"/>
                <a:cs typeface="Lazydog"/>
                <a:sym typeface="Lazydog"/>
              </a:rPr>
              <a:t>64.652 MUSD</a:t>
            </a:r>
          </a:p>
          <a:p>
            <a:pPr algn="ctr">
              <a:lnSpc>
                <a:spcPts val="2800"/>
              </a:lnSpc>
              <a:spcBef>
                <a:spcPct val="0"/>
              </a:spcBef>
            </a:pPr>
            <a:r>
              <a:rPr lang="en-US" sz="2000">
                <a:solidFill>
                  <a:srgbClr val="5A7D94"/>
                </a:solidFill>
                <a:latin typeface="Lazydog"/>
                <a:ea typeface="Lazydog"/>
                <a:cs typeface="Lazydog"/>
                <a:sym typeface="Lazydog"/>
              </a:rPr>
              <a:t>1.819 USD/Trip</a:t>
            </a:r>
          </a:p>
        </p:txBody>
      </p:sp>
      <p:sp>
        <p:nvSpPr>
          <p:cNvPr name="TextBox 18" id="18"/>
          <p:cNvSpPr txBox="true"/>
          <p:nvPr/>
        </p:nvSpPr>
        <p:spPr>
          <a:xfrm rot="0">
            <a:off x="15313814" y="1376630"/>
            <a:ext cx="2726819" cy="869950"/>
          </a:xfrm>
          <a:prstGeom prst="rect">
            <a:avLst/>
          </a:prstGeom>
        </p:spPr>
        <p:txBody>
          <a:bodyPr anchor="t" rtlCol="false" tIns="0" lIns="0" bIns="0" rIns="0">
            <a:spAutoFit/>
          </a:bodyPr>
          <a:lstStyle/>
          <a:p>
            <a:pPr algn="ctr">
              <a:lnSpc>
                <a:spcPts val="3499"/>
              </a:lnSpc>
              <a:spcBef>
                <a:spcPct val="0"/>
              </a:spcBef>
            </a:pPr>
            <a:r>
              <a:rPr lang="en-US" sz="2499">
                <a:solidFill>
                  <a:srgbClr val="5A7D94"/>
                </a:solidFill>
                <a:latin typeface="Lazydog"/>
                <a:ea typeface="Lazydog"/>
                <a:cs typeface="Lazydog"/>
                <a:sym typeface="Lazydog"/>
              </a:rPr>
              <a:t>10.535</a:t>
            </a:r>
          </a:p>
          <a:p>
            <a:pPr algn="ctr">
              <a:lnSpc>
                <a:spcPts val="3499"/>
              </a:lnSpc>
              <a:spcBef>
                <a:spcPct val="0"/>
              </a:spcBef>
            </a:pPr>
            <a:r>
              <a:rPr lang="en-US" sz="2499">
                <a:solidFill>
                  <a:srgbClr val="5A7D94"/>
                </a:solidFill>
                <a:latin typeface="Lazydog"/>
                <a:ea typeface="Lazydog"/>
                <a:cs typeface="Lazydog"/>
                <a:sym typeface="Lazydog"/>
              </a:rPr>
              <a:t>18,35 %</a:t>
            </a:r>
          </a:p>
        </p:txBody>
      </p:sp>
      <p:sp>
        <p:nvSpPr>
          <p:cNvPr name="TextBox 19" id="19"/>
          <p:cNvSpPr txBox="true"/>
          <p:nvPr/>
        </p:nvSpPr>
        <p:spPr>
          <a:xfrm rot="0">
            <a:off x="5607612" y="4811905"/>
            <a:ext cx="12433020" cy="4293870"/>
          </a:xfrm>
          <a:prstGeom prst="rect">
            <a:avLst/>
          </a:prstGeom>
        </p:spPr>
        <p:txBody>
          <a:bodyPr anchor="t" rtlCol="false" tIns="0" lIns="0" bIns="0" rIns="0">
            <a:spAutoFit/>
          </a:bodyPr>
          <a:lstStyle/>
          <a:p>
            <a:pPr algn="ctr" marL="0" indent="0" lvl="0">
              <a:lnSpc>
                <a:spcPts val="4320"/>
              </a:lnSpc>
            </a:pPr>
            <a:r>
              <a:rPr lang="en-US" sz="2400">
                <a:solidFill>
                  <a:srgbClr val="5A7D94"/>
                </a:solidFill>
                <a:latin typeface="Helvetica World"/>
                <a:ea typeface="Helvetica World"/>
                <a:cs typeface="Helvetica World"/>
                <a:sym typeface="Helvetica World"/>
              </a:rPr>
              <a:t>Traveling with family involves choosing destinations suitable for both adults and kids.</a:t>
            </a:r>
          </a:p>
          <a:p>
            <a:pPr algn="ctr" marL="0" indent="0" lvl="0">
              <a:lnSpc>
                <a:spcPts val="4320"/>
              </a:lnSpc>
            </a:pPr>
            <a:r>
              <a:rPr lang="en-US" sz="2400">
                <a:solidFill>
                  <a:srgbClr val="5A7D94"/>
                </a:solidFill>
                <a:latin typeface="Helvetica World"/>
                <a:ea typeface="Helvetica World"/>
                <a:cs typeface="Helvetica World"/>
                <a:sym typeface="Helvetica World"/>
              </a:rPr>
              <a:t>Seek family-friendly resorts with amenities like children's clubs and kid-friendly menus, ideally located near beaches and theme parks for a mix of relaxation and adventure.</a:t>
            </a:r>
          </a:p>
          <a:p>
            <a:pPr algn="ctr" marL="0" indent="0" lvl="0">
              <a:lnSpc>
                <a:spcPts val="4320"/>
              </a:lnSpc>
            </a:pPr>
          </a:p>
          <a:p>
            <a:pPr algn="ctr" marL="0" indent="0" lvl="0">
              <a:lnSpc>
                <a:spcPts val="4320"/>
              </a:lnSpc>
            </a:pPr>
            <a:r>
              <a:rPr lang="en-US" sz="2400">
                <a:solidFill>
                  <a:srgbClr val="5A7D94"/>
                </a:solidFill>
                <a:latin typeface="Helvetica World"/>
                <a:ea typeface="Helvetica World"/>
                <a:cs typeface="Helvetica World"/>
                <a:sym typeface="Helvetica World"/>
              </a:rPr>
              <a:t>Opt for spacious accommodations for comfort and privacy, and look for deals that enhance the experience.</a:t>
            </a:r>
          </a:p>
          <a:p>
            <a:pPr algn="ctr" marL="0" indent="0" lvl="0">
              <a:lnSpc>
                <a:spcPts val="4320"/>
              </a:lnSpc>
            </a:pPr>
          </a:p>
          <a:p>
            <a:pPr algn="ctr">
              <a:lnSpc>
                <a:spcPts val="4320"/>
              </a:lnSpc>
            </a:pPr>
            <a:r>
              <a:rPr lang="en-US" sz="2400">
                <a:solidFill>
                  <a:srgbClr val="5A7D94"/>
                </a:solidFill>
                <a:latin typeface="Helvetica World"/>
                <a:ea typeface="Helvetica World"/>
                <a:cs typeface="Helvetica World"/>
                <a:sym typeface="Helvetica World"/>
              </a:rPr>
              <a:t>With proper planning, family travel can create cherished memories and quality time together.</a:t>
            </a:r>
          </a:p>
        </p:txBody>
      </p:sp>
      <p:sp>
        <p:nvSpPr>
          <p:cNvPr name="TextBox 20" id="20"/>
          <p:cNvSpPr txBox="true"/>
          <p:nvPr/>
        </p:nvSpPr>
        <p:spPr>
          <a:xfrm rot="0">
            <a:off x="1452134" y="4692146"/>
            <a:ext cx="2658523" cy="1335405"/>
          </a:xfrm>
          <a:prstGeom prst="rect">
            <a:avLst/>
          </a:prstGeom>
        </p:spPr>
        <p:txBody>
          <a:bodyPr anchor="t" rtlCol="false" tIns="0" lIns="0" bIns="0" rIns="0">
            <a:spAutoFit/>
          </a:bodyPr>
          <a:lstStyle/>
          <a:p>
            <a:pPr algn="ctr">
              <a:lnSpc>
                <a:spcPts val="2640"/>
              </a:lnSpc>
            </a:pPr>
            <a:r>
              <a:rPr lang="en-US" sz="2400">
                <a:solidFill>
                  <a:srgbClr val="5A7D94"/>
                </a:solidFill>
                <a:latin typeface="Helvetica World"/>
                <a:ea typeface="Helvetica World"/>
                <a:cs typeface="Helvetica World"/>
                <a:sym typeface="Helvetica World"/>
              </a:rPr>
              <a:t>Daniel Lopez (Father)</a:t>
            </a:r>
          </a:p>
          <a:p>
            <a:pPr algn="ctr">
              <a:lnSpc>
                <a:spcPts val="2640"/>
              </a:lnSpc>
            </a:pPr>
            <a:r>
              <a:rPr lang="en-US" sz="2400">
                <a:solidFill>
                  <a:srgbClr val="5A7D94"/>
                </a:solidFill>
                <a:latin typeface="Helvetica World"/>
                <a:ea typeface="Helvetica World"/>
                <a:cs typeface="Helvetica World"/>
                <a:sym typeface="Helvetica World"/>
              </a:rPr>
              <a:t>42 Years Old</a:t>
            </a:r>
          </a:p>
          <a:p>
            <a:pPr algn="ctr">
              <a:lnSpc>
                <a:spcPts val="2640"/>
              </a:lnSpc>
            </a:pPr>
            <a:r>
              <a:rPr lang="en-US" sz="2400">
                <a:solidFill>
                  <a:srgbClr val="5A7D94"/>
                </a:solidFill>
                <a:latin typeface="Helvetica World"/>
                <a:ea typeface="Helvetica World"/>
                <a:cs typeface="Helvetica World"/>
                <a:sym typeface="Helvetica World"/>
              </a:rPr>
              <a:t>IT Manager</a:t>
            </a:r>
          </a:p>
        </p:txBody>
      </p:sp>
      <p:sp>
        <p:nvSpPr>
          <p:cNvPr name="TextBox 21" id="21"/>
          <p:cNvSpPr txBox="true"/>
          <p:nvPr/>
        </p:nvSpPr>
        <p:spPr>
          <a:xfrm rot="0">
            <a:off x="2194479" y="6842795"/>
            <a:ext cx="2791024" cy="641225"/>
          </a:xfrm>
          <a:prstGeom prst="rect">
            <a:avLst/>
          </a:prstGeom>
        </p:spPr>
        <p:txBody>
          <a:bodyPr anchor="t" rtlCol="false" tIns="0" lIns="0" bIns="0" rIns="0">
            <a:spAutoFit/>
          </a:bodyPr>
          <a:lstStyle/>
          <a:p>
            <a:pPr algn="ctr">
              <a:lnSpc>
                <a:spcPts val="2556"/>
              </a:lnSpc>
              <a:spcBef>
                <a:spcPct val="0"/>
              </a:spcBef>
            </a:pPr>
            <a:r>
              <a:rPr lang="en-US" sz="1825">
                <a:solidFill>
                  <a:srgbClr val="5A7D94"/>
                </a:solidFill>
                <a:latin typeface="Lazydog"/>
                <a:ea typeface="Lazydog"/>
                <a:cs typeface="Lazydog"/>
                <a:sym typeface="Lazydog"/>
              </a:rPr>
              <a:t>One night free hotel with flight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0">
            <a:off x="1452134" y="1990761"/>
            <a:ext cx="2658523" cy="2658523"/>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25046" t="0" r="-25046" b="0"/>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6" id="6"/>
          <p:cNvGrpSpPr/>
          <p:nvPr/>
        </p:nvGrpSpPr>
        <p:grpSpPr>
          <a:xfrm rot="0">
            <a:off x="13462991" y="1263337"/>
            <a:ext cx="4825009" cy="1072143"/>
            <a:chOff x="0" y="0"/>
            <a:chExt cx="1270784" cy="282375"/>
          </a:xfrm>
        </p:grpSpPr>
        <p:sp>
          <p:nvSpPr>
            <p:cNvPr name="Freeform 7" id="7"/>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8" id="8"/>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grpSp>
        <p:nvGrpSpPr>
          <p:cNvPr name="Group 9" id="9"/>
          <p:cNvGrpSpPr/>
          <p:nvPr/>
        </p:nvGrpSpPr>
        <p:grpSpPr>
          <a:xfrm rot="0">
            <a:off x="13462991" y="116004"/>
            <a:ext cx="4825009" cy="1072143"/>
            <a:chOff x="0" y="0"/>
            <a:chExt cx="1270784" cy="282375"/>
          </a:xfrm>
        </p:grpSpPr>
        <p:sp>
          <p:nvSpPr>
            <p:cNvPr name="Freeform 10" id="10"/>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11" id="11"/>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sp>
        <p:nvSpPr>
          <p:cNvPr name="TextBox 12" id="12"/>
          <p:cNvSpPr txBox="true"/>
          <p:nvPr/>
        </p:nvSpPr>
        <p:spPr>
          <a:xfrm rot="0">
            <a:off x="3231458" y="351651"/>
            <a:ext cx="11340616" cy="1253892"/>
          </a:xfrm>
          <a:prstGeom prst="rect">
            <a:avLst/>
          </a:prstGeom>
        </p:spPr>
        <p:txBody>
          <a:bodyPr anchor="t" rtlCol="false" tIns="0" lIns="0" bIns="0" rIns="0">
            <a:spAutoFit/>
          </a:bodyPr>
          <a:lstStyle/>
          <a:p>
            <a:pPr algn="ctr">
              <a:lnSpc>
                <a:spcPts val="8779"/>
              </a:lnSpc>
            </a:pPr>
            <a:r>
              <a:rPr lang="en-US" b="true" sz="7981">
                <a:solidFill>
                  <a:srgbClr val="5A7D94"/>
                </a:solidFill>
                <a:latin typeface="Helvetica World Bold"/>
                <a:ea typeface="Helvetica World Bold"/>
                <a:cs typeface="Helvetica World Bold"/>
                <a:sym typeface="Helvetica World Bold"/>
              </a:rPr>
              <a:t>Business Traveler</a:t>
            </a:r>
          </a:p>
        </p:txBody>
      </p:sp>
      <p:sp>
        <p:nvSpPr>
          <p:cNvPr name="Freeform 13" id="13"/>
          <p:cNvSpPr/>
          <p:nvPr/>
        </p:nvSpPr>
        <p:spPr>
          <a:xfrm flipH="false" flipV="false" rot="0">
            <a:off x="13995073" y="275451"/>
            <a:ext cx="1154002" cy="753249"/>
          </a:xfrm>
          <a:custGeom>
            <a:avLst/>
            <a:gdLst/>
            <a:ahLst/>
            <a:cxnLst/>
            <a:rect r="r" b="b" t="t" l="l"/>
            <a:pathLst>
              <a:path h="753249" w="1154002">
                <a:moveTo>
                  <a:pt x="0" y="0"/>
                </a:moveTo>
                <a:lnTo>
                  <a:pt x="1154002" y="0"/>
                </a:lnTo>
                <a:lnTo>
                  <a:pt x="1154002" y="753249"/>
                </a:lnTo>
                <a:lnTo>
                  <a:pt x="0" y="7532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995073" y="1448051"/>
            <a:ext cx="1154002" cy="706826"/>
          </a:xfrm>
          <a:custGeom>
            <a:avLst/>
            <a:gdLst/>
            <a:ahLst/>
            <a:cxnLst/>
            <a:rect r="r" b="b" t="t" l="l"/>
            <a:pathLst>
              <a:path h="706826" w="1154002">
                <a:moveTo>
                  <a:pt x="0" y="0"/>
                </a:moveTo>
                <a:lnTo>
                  <a:pt x="1154002" y="0"/>
                </a:lnTo>
                <a:lnTo>
                  <a:pt x="1154002" y="706826"/>
                </a:lnTo>
                <a:lnTo>
                  <a:pt x="0" y="706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28700" y="6604331"/>
            <a:ext cx="1165779" cy="1165779"/>
          </a:xfrm>
          <a:custGeom>
            <a:avLst/>
            <a:gdLst/>
            <a:ahLst/>
            <a:cxnLst/>
            <a:rect r="r" b="b" t="t" l="l"/>
            <a:pathLst>
              <a:path h="1165779" w="1165779">
                <a:moveTo>
                  <a:pt x="0" y="0"/>
                </a:moveTo>
                <a:lnTo>
                  <a:pt x="1165779" y="0"/>
                </a:lnTo>
                <a:lnTo>
                  <a:pt x="1165779" y="1165779"/>
                </a:lnTo>
                <a:lnTo>
                  <a:pt x="0" y="11657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627751" y="1841895"/>
            <a:ext cx="8318147" cy="1985958"/>
          </a:xfrm>
          <a:custGeom>
            <a:avLst/>
            <a:gdLst/>
            <a:ahLst/>
            <a:cxnLst/>
            <a:rect r="r" b="b" t="t" l="l"/>
            <a:pathLst>
              <a:path h="1985958" w="8318147">
                <a:moveTo>
                  <a:pt x="0" y="0"/>
                </a:moveTo>
                <a:lnTo>
                  <a:pt x="8318146" y="0"/>
                </a:lnTo>
                <a:lnTo>
                  <a:pt x="8318146" y="1985958"/>
                </a:lnTo>
                <a:lnTo>
                  <a:pt x="0" y="1985958"/>
                </a:lnTo>
                <a:lnTo>
                  <a:pt x="0" y="0"/>
                </a:lnTo>
                <a:close/>
              </a:path>
            </a:pathLst>
          </a:custGeom>
          <a:blipFill>
            <a:blip r:embed="rId11"/>
            <a:stretch>
              <a:fillRect l="0" t="0" r="0" b="0"/>
            </a:stretch>
          </a:blipFill>
        </p:spPr>
      </p:sp>
      <p:sp>
        <p:nvSpPr>
          <p:cNvPr name="TextBox 17" id="17"/>
          <p:cNvSpPr txBox="true"/>
          <p:nvPr/>
        </p:nvSpPr>
        <p:spPr>
          <a:xfrm rot="0">
            <a:off x="15313814" y="267901"/>
            <a:ext cx="2726819" cy="711200"/>
          </a:xfrm>
          <a:prstGeom prst="rect">
            <a:avLst/>
          </a:prstGeom>
        </p:spPr>
        <p:txBody>
          <a:bodyPr anchor="t" rtlCol="false" tIns="0" lIns="0" bIns="0" rIns="0">
            <a:spAutoFit/>
          </a:bodyPr>
          <a:lstStyle/>
          <a:p>
            <a:pPr algn="ctr">
              <a:lnSpc>
                <a:spcPts val="2800"/>
              </a:lnSpc>
              <a:spcBef>
                <a:spcPct val="0"/>
              </a:spcBef>
            </a:pPr>
            <a:r>
              <a:rPr lang="en-US" sz="2000">
                <a:solidFill>
                  <a:srgbClr val="5A7D94"/>
                </a:solidFill>
                <a:latin typeface="Lazydog"/>
                <a:ea typeface="Lazydog"/>
                <a:cs typeface="Lazydog"/>
                <a:sym typeface="Lazydog"/>
              </a:rPr>
              <a:t>52.791 MUSD</a:t>
            </a:r>
          </a:p>
          <a:p>
            <a:pPr algn="ctr">
              <a:lnSpc>
                <a:spcPts val="2800"/>
              </a:lnSpc>
              <a:spcBef>
                <a:spcPct val="0"/>
              </a:spcBef>
            </a:pPr>
            <a:r>
              <a:rPr lang="en-US" sz="2000">
                <a:solidFill>
                  <a:srgbClr val="5A7D94"/>
                </a:solidFill>
                <a:latin typeface="Lazydog"/>
                <a:ea typeface="Lazydog"/>
                <a:cs typeface="Lazydog"/>
                <a:sym typeface="Lazydog"/>
              </a:rPr>
              <a:t>1.191 USD/Trip</a:t>
            </a:r>
          </a:p>
        </p:txBody>
      </p:sp>
      <p:sp>
        <p:nvSpPr>
          <p:cNvPr name="TextBox 18" id="18"/>
          <p:cNvSpPr txBox="true"/>
          <p:nvPr/>
        </p:nvSpPr>
        <p:spPr>
          <a:xfrm rot="0">
            <a:off x="15313814" y="1376630"/>
            <a:ext cx="2726819" cy="869950"/>
          </a:xfrm>
          <a:prstGeom prst="rect">
            <a:avLst/>
          </a:prstGeom>
        </p:spPr>
        <p:txBody>
          <a:bodyPr anchor="t" rtlCol="false" tIns="0" lIns="0" bIns="0" rIns="0">
            <a:spAutoFit/>
          </a:bodyPr>
          <a:lstStyle/>
          <a:p>
            <a:pPr algn="ctr">
              <a:lnSpc>
                <a:spcPts val="3499"/>
              </a:lnSpc>
              <a:spcBef>
                <a:spcPct val="0"/>
              </a:spcBef>
            </a:pPr>
            <a:r>
              <a:rPr lang="en-US" sz="2499">
                <a:solidFill>
                  <a:srgbClr val="5A7D94"/>
                </a:solidFill>
                <a:latin typeface="Lazydog"/>
                <a:ea typeface="Lazydog"/>
                <a:cs typeface="Lazydog"/>
                <a:sym typeface="Lazydog"/>
              </a:rPr>
              <a:t>13.987</a:t>
            </a:r>
          </a:p>
          <a:p>
            <a:pPr algn="ctr">
              <a:lnSpc>
                <a:spcPts val="3499"/>
              </a:lnSpc>
              <a:spcBef>
                <a:spcPct val="0"/>
              </a:spcBef>
            </a:pPr>
            <a:r>
              <a:rPr lang="en-US" sz="2499">
                <a:solidFill>
                  <a:srgbClr val="5A7D94"/>
                </a:solidFill>
                <a:latin typeface="Lazydog"/>
                <a:ea typeface="Lazydog"/>
                <a:cs typeface="Lazydog"/>
                <a:sym typeface="Lazydog"/>
              </a:rPr>
              <a:t>24,36 %</a:t>
            </a:r>
          </a:p>
        </p:txBody>
      </p:sp>
      <p:sp>
        <p:nvSpPr>
          <p:cNvPr name="TextBox 19" id="19"/>
          <p:cNvSpPr txBox="true"/>
          <p:nvPr/>
        </p:nvSpPr>
        <p:spPr>
          <a:xfrm rot="0">
            <a:off x="6339784" y="4540442"/>
            <a:ext cx="9833809" cy="4836795"/>
          </a:xfrm>
          <a:prstGeom prst="rect">
            <a:avLst/>
          </a:prstGeom>
        </p:spPr>
        <p:txBody>
          <a:bodyPr anchor="t" rtlCol="false" tIns="0" lIns="0" bIns="0" rIns="0">
            <a:spAutoFit/>
          </a:bodyPr>
          <a:lstStyle/>
          <a:p>
            <a:pPr algn="ctr" marL="0" indent="0" lvl="0">
              <a:lnSpc>
                <a:spcPts val="4320"/>
              </a:lnSpc>
            </a:pPr>
            <a:r>
              <a:rPr lang="en-US" sz="2400">
                <a:solidFill>
                  <a:srgbClr val="5A7D94"/>
                </a:solidFill>
                <a:latin typeface="Helvetica World"/>
                <a:ea typeface="Helvetica World"/>
                <a:cs typeface="Helvetica World"/>
                <a:sym typeface="Helvetica World"/>
              </a:rPr>
              <a:t>As a seasoned traveler, enjoys frequent short trips to familiar destinations, finding comfort in routine.</a:t>
            </a:r>
          </a:p>
          <a:p>
            <a:pPr algn="ctr" marL="0" indent="0" lvl="0">
              <a:lnSpc>
                <a:spcPts val="4320"/>
              </a:lnSpc>
            </a:pPr>
          </a:p>
          <a:p>
            <a:pPr algn="ctr" marL="0" indent="0" lvl="0">
              <a:lnSpc>
                <a:spcPts val="4320"/>
              </a:lnSpc>
            </a:pPr>
            <a:r>
              <a:rPr lang="en-US" sz="2400">
                <a:solidFill>
                  <a:srgbClr val="5A7D94"/>
                </a:solidFill>
                <a:latin typeface="Helvetica World"/>
                <a:ea typeface="Helvetica World"/>
                <a:cs typeface="Helvetica World"/>
                <a:sym typeface="Helvetica World"/>
              </a:rPr>
              <a:t>Each journey brings anticipation and joy, whether it’s a café in Paris or a beach in Florida.</a:t>
            </a:r>
          </a:p>
          <a:p>
            <a:pPr algn="ctr" marL="0" indent="0" lvl="0">
              <a:lnSpc>
                <a:spcPts val="4320"/>
              </a:lnSpc>
            </a:pPr>
          </a:p>
          <a:p>
            <a:pPr algn="ctr">
              <a:lnSpc>
                <a:spcPts val="4320"/>
              </a:lnSpc>
            </a:pPr>
            <a:r>
              <a:rPr lang="en-US" sz="2400">
                <a:solidFill>
                  <a:srgbClr val="5A7D94"/>
                </a:solidFill>
                <a:latin typeface="Helvetica World"/>
                <a:ea typeface="Helvetica World"/>
                <a:cs typeface="Helvetica World"/>
                <a:sym typeface="Helvetica World"/>
              </a:rPr>
              <a:t>The magic lies in revisiting places, meeting people, and creating memories, with each trip adding a chapter to your ongoing story of exploration and adventure.</a:t>
            </a:r>
          </a:p>
        </p:txBody>
      </p:sp>
      <p:sp>
        <p:nvSpPr>
          <p:cNvPr name="TextBox 20" id="20"/>
          <p:cNvSpPr txBox="true"/>
          <p:nvPr/>
        </p:nvSpPr>
        <p:spPr>
          <a:xfrm rot="0">
            <a:off x="1452134" y="4858834"/>
            <a:ext cx="2658523" cy="1002030"/>
          </a:xfrm>
          <a:prstGeom prst="rect">
            <a:avLst/>
          </a:prstGeom>
        </p:spPr>
        <p:txBody>
          <a:bodyPr anchor="t" rtlCol="false" tIns="0" lIns="0" bIns="0" rIns="0">
            <a:spAutoFit/>
          </a:bodyPr>
          <a:lstStyle/>
          <a:p>
            <a:pPr algn="ctr">
              <a:lnSpc>
                <a:spcPts val="2640"/>
              </a:lnSpc>
            </a:pPr>
            <a:r>
              <a:rPr lang="en-US" sz="2400">
                <a:solidFill>
                  <a:srgbClr val="5A7D94"/>
                </a:solidFill>
                <a:latin typeface="Helvetica World"/>
                <a:ea typeface="Helvetica World"/>
                <a:cs typeface="Helvetica World"/>
                <a:sym typeface="Helvetica World"/>
              </a:rPr>
              <a:t>Markus Weber</a:t>
            </a:r>
          </a:p>
          <a:p>
            <a:pPr algn="ctr">
              <a:lnSpc>
                <a:spcPts val="2640"/>
              </a:lnSpc>
            </a:pPr>
            <a:r>
              <a:rPr lang="en-US" sz="2400">
                <a:solidFill>
                  <a:srgbClr val="5A7D94"/>
                </a:solidFill>
                <a:latin typeface="Helvetica World"/>
                <a:ea typeface="Helvetica World"/>
                <a:cs typeface="Helvetica World"/>
                <a:sym typeface="Helvetica World"/>
              </a:rPr>
              <a:t>45 Years Old</a:t>
            </a:r>
          </a:p>
          <a:p>
            <a:pPr algn="ctr">
              <a:lnSpc>
                <a:spcPts val="2640"/>
              </a:lnSpc>
            </a:pPr>
            <a:r>
              <a:rPr lang="en-US" sz="2400">
                <a:solidFill>
                  <a:srgbClr val="5A7D94"/>
                </a:solidFill>
                <a:latin typeface="Helvetica World"/>
                <a:ea typeface="Helvetica World"/>
                <a:cs typeface="Helvetica World"/>
                <a:sym typeface="Helvetica World"/>
              </a:rPr>
              <a:t>Sales Executive</a:t>
            </a:r>
          </a:p>
        </p:txBody>
      </p:sp>
      <p:sp>
        <p:nvSpPr>
          <p:cNvPr name="TextBox 21" id="21"/>
          <p:cNvSpPr txBox="true"/>
          <p:nvPr/>
        </p:nvSpPr>
        <p:spPr>
          <a:xfrm rot="0">
            <a:off x="2194479" y="7002789"/>
            <a:ext cx="2791024" cy="321238"/>
          </a:xfrm>
          <a:prstGeom prst="rect">
            <a:avLst/>
          </a:prstGeom>
        </p:spPr>
        <p:txBody>
          <a:bodyPr anchor="t" rtlCol="false" tIns="0" lIns="0" bIns="0" rIns="0">
            <a:spAutoFit/>
          </a:bodyPr>
          <a:lstStyle/>
          <a:p>
            <a:pPr algn="ctr">
              <a:lnSpc>
                <a:spcPts val="2556"/>
              </a:lnSpc>
              <a:spcBef>
                <a:spcPct val="0"/>
              </a:spcBef>
            </a:pPr>
            <a:r>
              <a:rPr lang="en-US" sz="1825">
                <a:solidFill>
                  <a:srgbClr val="5A7D94"/>
                </a:solidFill>
                <a:latin typeface="Lazydog"/>
                <a:ea typeface="Lazydog"/>
                <a:cs typeface="Lazydog"/>
                <a:sym typeface="Lazydog"/>
              </a:rPr>
              <a:t>no cancellation fees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0">
            <a:off x="1452134" y="1990761"/>
            <a:ext cx="2658523" cy="2658523"/>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47353" t="0" r="-37200" b="-22958"/>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6" id="6"/>
          <p:cNvGrpSpPr/>
          <p:nvPr/>
        </p:nvGrpSpPr>
        <p:grpSpPr>
          <a:xfrm rot="0">
            <a:off x="13462991" y="1263337"/>
            <a:ext cx="4825009" cy="1072143"/>
            <a:chOff x="0" y="0"/>
            <a:chExt cx="1270784" cy="282375"/>
          </a:xfrm>
        </p:grpSpPr>
        <p:sp>
          <p:nvSpPr>
            <p:cNvPr name="Freeform 7" id="7"/>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8" id="8"/>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grpSp>
        <p:nvGrpSpPr>
          <p:cNvPr name="Group 9" id="9"/>
          <p:cNvGrpSpPr/>
          <p:nvPr/>
        </p:nvGrpSpPr>
        <p:grpSpPr>
          <a:xfrm rot="0">
            <a:off x="13462991" y="116004"/>
            <a:ext cx="4825009" cy="1072143"/>
            <a:chOff x="0" y="0"/>
            <a:chExt cx="1270784" cy="282375"/>
          </a:xfrm>
        </p:grpSpPr>
        <p:sp>
          <p:nvSpPr>
            <p:cNvPr name="Freeform 10" id="10"/>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11" id="11"/>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sp>
        <p:nvSpPr>
          <p:cNvPr name="TextBox 12" id="12"/>
          <p:cNvSpPr txBox="true"/>
          <p:nvPr/>
        </p:nvSpPr>
        <p:spPr>
          <a:xfrm rot="0">
            <a:off x="3231458" y="351651"/>
            <a:ext cx="11340616" cy="1253892"/>
          </a:xfrm>
          <a:prstGeom prst="rect">
            <a:avLst/>
          </a:prstGeom>
        </p:spPr>
        <p:txBody>
          <a:bodyPr anchor="t" rtlCol="false" tIns="0" lIns="0" bIns="0" rIns="0">
            <a:spAutoFit/>
          </a:bodyPr>
          <a:lstStyle/>
          <a:p>
            <a:pPr algn="ctr">
              <a:lnSpc>
                <a:spcPts val="8779"/>
              </a:lnSpc>
            </a:pPr>
            <a:r>
              <a:rPr lang="en-US" b="true" sz="7981">
                <a:solidFill>
                  <a:srgbClr val="5A7D94"/>
                </a:solidFill>
                <a:latin typeface="Helvetica World Bold"/>
                <a:ea typeface="Helvetica World Bold"/>
                <a:cs typeface="Helvetica World Bold"/>
                <a:sym typeface="Helvetica World Bold"/>
              </a:rPr>
              <a:t>Young Travelers</a:t>
            </a:r>
          </a:p>
        </p:txBody>
      </p:sp>
      <p:sp>
        <p:nvSpPr>
          <p:cNvPr name="Freeform 13" id="13"/>
          <p:cNvSpPr/>
          <p:nvPr/>
        </p:nvSpPr>
        <p:spPr>
          <a:xfrm flipH="false" flipV="false" rot="0">
            <a:off x="13995073" y="275451"/>
            <a:ext cx="1154002" cy="753249"/>
          </a:xfrm>
          <a:custGeom>
            <a:avLst/>
            <a:gdLst/>
            <a:ahLst/>
            <a:cxnLst/>
            <a:rect r="r" b="b" t="t" l="l"/>
            <a:pathLst>
              <a:path h="753249" w="1154002">
                <a:moveTo>
                  <a:pt x="0" y="0"/>
                </a:moveTo>
                <a:lnTo>
                  <a:pt x="1154002" y="0"/>
                </a:lnTo>
                <a:lnTo>
                  <a:pt x="1154002" y="753249"/>
                </a:lnTo>
                <a:lnTo>
                  <a:pt x="0" y="7532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995073" y="1448051"/>
            <a:ext cx="1154002" cy="706826"/>
          </a:xfrm>
          <a:custGeom>
            <a:avLst/>
            <a:gdLst/>
            <a:ahLst/>
            <a:cxnLst/>
            <a:rect r="r" b="b" t="t" l="l"/>
            <a:pathLst>
              <a:path h="706826" w="1154002">
                <a:moveTo>
                  <a:pt x="0" y="0"/>
                </a:moveTo>
                <a:lnTo>
                  <a:pt x="1154002" y="0"/>
                </a:lnTo>
                <a:lnTo>
                  <a:pt x="1154002" y="706826"/>
                </a:lnTo>
                <a:lnTo>
                  <a:pt x="0" y="706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28700" y="6604331"/>
            <a:ext cx="1165779" cy="1165779"/>
          </a:xfrm>
          <a:custGeom>
            <a:avLst/>
            <a:gdLst/>
            <a:ahLst/>
            <a:cxnLst/>
            <a:rect r="r" b="b" t="t" l="l"/>
            <a:pathLst>
              <a:path h="1165779" w="1165779">
                <a:moveTo>
                  <a:pt x="0" y="0"/>
                </a:moveTo>
                <a:lnTo>
                  <a:pt x="1165779" y="0"/>
                </a:lnTo>
                <a:lnTo>
                  <a:pt x="1165779" y="1165779"/>
                </a:lnTo>
                <a:lnTo>
                  <a:pt x="0" y="11657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5030445" y="1702294"/>
            <a:ext cx="7354834" cy="2125559"/>
          </a:xfrm>
          <a:custGeom>
            <a:avLst/>
            <a:gdLst/>
            <a:ahLst/>
            <a:cxnLst/>
            <a:rect r="r" b="b" t="t" l="l"/>
            <a:pathLst>
              <a:path h="2125559" w="7354834">
                <a:moveTo>
                  <a:pt x="0" y="0"/>
                </a:moveTo>
                <a:lnTo>
                  <a:pt x="7354834" y="0"/>
                </a:lnTo>
                <a:lnTo>
                  <a:pt x="7354834" y="2125559"/>
                </a:lnTo>
                <a:lnTo>
                  <a:pt x="0" y="2125559"/>
                </a:lnTo>
                <a:lnTo>
                  <a:pt x="0" y="0"/>
                </a:lnTo>
                <a:close/>
              </a:path>
            </a:pathLst>
          </a:custGeom>
          <a:blipFill>
            <a:blip r:embed="rId11"/>
            <a:stretch>
              <a:fillRect l="0" t="-2073" r="0" b="-2073"/>
            </a:stretch>
          </a:blipFill>
        </p:spPr>
      </p:sp>
      <p:sp>
        <p:nvSpPr>
          <p:cNvPr name="TextBox 17" id="17"/>
          <p:cNvSpPr txBox="true"/>
          <p:nvPr/>
        </p:nvSpPr>
        <p:spPr>
          <a:xfrm rot="0">
            <a:off x="15313814" y="267901"/>
            <a:ext cx="2726819" cy="711200"/>
          </a:xfrm>
          <a:prstGeom prst="rect">
            <a:avLst/>
          </a:prstGeom>
        </p:spPr>
        <p:txBody>
          <a:bodyPr anchor="t" rtlCol="false" tIns="0" lIns="0" bIns="0" rIns="0">
            <a:spAutoFit/>
          </a:bodyPr>
          <a:lstStyle/>
          <a:p>
            <a:pPr algn="ctr">
              <a:lnSpc>
                <a:spcPts val="2800"/>
              </a:lnSpc>
              <a:spcBef>
                <a:spcPct val="0"/>
              </a:spcBef>
            </a:pPr>
            <a:r>
              <a:rPr lang="en-US" sz="2000">
                <a:solidFill>
                  <a:srgbClr val="5A7D94"/>
                </a:solidFill>
                <a:latin typeface="Lazydog"/>
                <a:ea typeface="Lazydog"/>
                <a:cs typeface="Lazydog"/>
                <a:sym typeface="Lazydog"/>
              </a:rPr>
              <a:t>18.356 MUSD</a:t>
            </a:r>
          </a:p>
          <a:p>
            <a:pPr algn="ctr">
              <a:lnSpc>
                <a:spcPts val="2800"/>
              </a:lnSpc>
              <a:spcBef>
                <a:spcPct val="0"/>
              </a:spcBef>
            </a:pPr>
            <a:r>
              <a:rPr lang="en-US" sz="2000">
                <a:solidFill>
                  <a:srgbClr val="5A7D94"/>
                </a:solidFill>
                <a:latin typeface="Lazydog"/>
                <a:ea typeface="Lazydog"/>
                <a:cs typeface="Lazydog"/>
                <a:sym typeface="Lazydog"/>
              </a:rPr>
              <a:t>1.805 USD/Trip</a:t>
            </a:r>
          </a:p>
        </p:txBody>
      </p:sp>
      <p:sp>
        <p:nvSpPr>
          <p:cNvPr name="TextBox 18" id="18"/>
          <p:cNvSpPr txBox="true"/>
          <p:nvPr/>
        </p:nvSpPr>
        <p:spPr>
          <a:xfrm rot="0">
            <a:off x="15313814" y="1376630"/>
            <a:ext cx="2726819" cy="869950"/>
          </a:xfrm>
          <a:prstGeom prst="rect">
            <a:avLst/>
          </a:prstGeom>
        </p:spPr>
        <p:txBody>
          <a:bodyPr anchor="t" rtlCol="false" tIns="0" lIns="0" bIns="0" rIns="0">
            <a:spAutoFit/>
          </a:bodyPr>
          <a:lstStyle/>
          <a:p>
            <a:pPr algn="ctr">
              <a:lnSpc>
                <a:spcPts val="3499"/>
              </a:lnSpc>
              <a:spcBef>
                <a:spcPct val="0"/>
              </a:spcBef>
            </a:pPr>
            <a:r>
              <a:rPr lang="en-US" sz="2499">
                <a:solidFill>
                  <a:srgbClr val="5A7D94"/>
                </a:solidFill>
                <a:latin typeface="Lazydog"/>
                <a:ea typeface="Lazydog"/>
                <a:cs typeface="Lazydog"/>
                <a:sym typeface="Lazydog"/>
              </a:rPr>
              <a:t>6.345</a:t>
            </a:r>
          </a:p>
          <a:p>
            <a:pPr algn="ctr">
              <a:lnSpc>
                <a:spcPts val="3499"/>
              </a:lnSpc>
              <a:spcBef>
                <a:spcPct val="0"/>
              </a:spcBef>
            </a:pPr>
            <a:r>
              <a:rPr lang="en-US" sz="2499">
                <a:solidFill>
                  <a:srgbClr val="5A7D94"/>
                </a:solidFill>
                <a:latin typeface="Lazydog"/>
                <a:ea typeface="Lazydog"/>
                <a:cs typeface="Lazydog"/>
                <a:sym typeface="Lazydog"/>
              </a:rPr>
              <a:t>11,05 %</a:t>
            </a:r>
          </a:p>
        </p:txBody>
      </p:sp>
      <p:sp>
        <p:nvSpPr>
          <p:cNvPr name="TextBox 19" id="19"/>
          <p:cNvSpPr txBox="true"/>
          <p:nvPr/>
        </p:nvSpPr>
        <p:spPr>
          <a:xfrm rot="0">
            <a:off x="6702208" y="4022417"/>
            <a:ext cx="9975015" cy="5922645"/>
          </a:xfrm>
          <a:prstGeom prst="rect">
            <a:avLst/>
          </a:prstGeom>
        </p:spPr>
        <p:txBody>
          <a:bodyPr anchor="t" rtlCol="false" tIns="0" lIns="0" bIns="0" rIns="0">
            <a:spAutoFit/>
          </a:bodyPr>
          <a:lstStyle/>
          <a:p>
            <a:pPr algn="ctr" marL="0" indent="0" lvl="0">
              <a:lnSpc>
                <a:spcPts val="4320"/>
              </a:lnSpc>
            </a:pPr>
            <a:r>
              <a:rPr lang="en-US" sz="2400">
                <a:solidFill>
                  <a:srgbClr val="5A7D94"/>
                </a:solidFill>
                <a:latin typeface="Helvetica World"/>
                <a:ea typeface="Helvetica World"/>
                <a:cs typeface="Helvetica World"/>
                <a:sym typeface="Helvetica World"/>
              </a:rPr>
              <a:t>An adventurous, budget-conscious traveler enjoys short trips to exciting destinations.</a:t>
            </a:r>
          </a:p>
          <a:p>
            <a:pPr algn="ctr" marL="0" indent="0" lvl="0">
              <a:lnSpc>
                <a:spcPts val="4320"/>
              </a:lnSpc>
            </a:pPr>
          </a:p>
          <a:p>
            <a:pPr algn="ctr" marL="0" indent="0" lvl="0">
              <a:lnSpc>
                <a:spcPts val="4320"/>
              </a:lnSpc>
            </a:pPr>
            <a:r>
              <a:rPr lang="en-US" sz="2400">
                <a:solidFill>
                  <a:srgbClr val="5A7D94"/>
                </a:solidFill>
                <a:latin typeface="Helvetica World"/>
                <a:ea typeface="Helvetica World"/>
                <a:cs typeface="Helvetica World"/>
                <a:sym typeface="Helvetica World"/>
              </a:rPr>
              <a:t>They specialize in weekend getaways, hiking, and spontaneous beach escapes while finding the best deals.</a:t>
            </a:r>
          </a:p>
          <a:p>
            <a:pPr algn="ctr" marL="0" indent="0" lvl="0">
              <a:lnSpc>
                <a:spcPts val="4320"/>
              </a:lnSpc>
            </a:pPr>
          </a:p>
          <a:p>
            <a:pPr algn="ctr" marL="0" indent="0" lvl="0">
              <a:lnSpc>
                <a:spcPts val="4320"/>
              </a:lnSpc>
            </a:pPr>
            <a:r>
              <a:rPr lang="en-US" sz="2400">
                <a:solidFill>
                  <a:srgbClr val="5A7D94"/>
                </a:solidFill>
                <a:latin typeface="Helvetica World"/>
                <a:ea typeface="Helvetica World"/>
                <a:cs typeface="Helvetica World"/>
                <a:sym typeface="Helvetica World"/>
              </a:rPr>
              <a:t>Their small suitcase contains essentials like comfortable shoes, a camera, and a journal.</a:t>
            </a:r>
          </a:p>
          <a:p>
            <a:pPr algn="ctr" marL="0" indent="0" lvl="0">
              <a:lnSpc>
                <a:spcPts val="4320"/>
              </a:lnSpc>
            </a:pPr>
          </a:p>
          <a:p>
            <a:pPr algn="ctr">
              <a:lnSpc>
                <a:spcPts val="4320"/>
              </a:lnSpc>
            </a:pPr>
            <a:r>
              <a:rPr lang="en-US" sz="2400">
                <a:solidFill>
                  <a:srgbClr val="5A7D94"/>
                </a:solidFill>
                <a:latin typeface="Helvetica World"/>
                <a:ea typeface="Helvetica World"/>
                <a:cs typeface="Helvetica World"/>
                <a:sym typeface="Helvetica World"/>
              </a:rPr>
              <a:t>With enthusiasm and curiosity, they explore the world, gathering enriching experiences and stories.</a:t>
            </a:r>
          </a:p>
        </p:txBody>
      </p:sp>
      <p:sp>
        <p:nvSpPr>
          <p:cNvPr name="TextBox 20" id="20"/>
          <p:cNvSpPr txBox="true"/>
          <p:nvPr/>
        </p:nvSpPr>
        <p:spPr>
          <a:xfrm rot="0">
            <a:off x="1452134" y="4858834"/>
            <a:ext cx="2658523" cy="1002030"/>
          </a:xfrm>
          <a:prstGeom prst="rect">
            <a:avLst/>
          </a:prstGeom>
        </p:spPr>
        <p:txBody>
          <a:bodyPr anchor="t" rtlCol="false" tIns="0" lIns="0" bIns="0" rIns="0">
            <a:spAutoFit/>
          </a:bodyPr>
          <a:lstStyle/>
          <a:p>
            <a:pPr algn="ctr">
              <a:lnSpc>
                <a:spcPts val="2640"/>
              </a:lnSpc>
            </a:pPr>
            <a:r>
              <a:rPr lang="en-US" sz="2400">
                <a:solidFill>
                  <a:srgbClr val="5A7D94"/>
                </a:solidFill>
                <a:latin typeface="Helvetica World"/>
                <a:ea typeface="Helvetica World"/>
                <a:cs typeface="Helvetica World"/>
                <a:sym typeface="Helvetica World"/>
              </a:rPr>
              <a:t>Diego Torres</a:t>
            </a:r>
          </a:p>
          <a:p>
            <a:pPr algn="ctr">
              <a:lnSpc>
                <a:spcPts val="2640"/>
              </a:lnSpc>
            </a:pPr>
            <a:r>
              <a:rPr lang="en-US" sz="2400">
                <a:solidFill>
                  <a:srgbClr val="5A7D94"/>
                </a:solidFill>
                <a:latin typeface="Helvetica World"/>
                <a:ea typeface="Helvetica World"/>
                <a:cs typeface="Helvetica World"/>
                <a:sym typeface="Helvetica World"/>
              </a:rPr>
              <a:t>24 Years Old</a:t>
            </a:r>
          </a:p>
          <a:p>
            <a:pPr algn="ctr">
              <a:lnSpc>
                <a:spcPts val="2640"/>
              </a:lnSpc>
            </a:pPr>
            <a:r>
              <a:rPr lang="en-US" sz="2400">
                <a:solidFill>
                  <a:srgbClr val="5A7D94"/>
                </a:solidFill>
                <a:latin typeface="Helvetica World"/>
                <a:ea typeface="Helvetica World"/>
                <a:cs typeface="Helvetica World"/>
                <a:sym typeface="Helvetica World"/>
              </a:rPr>
              <a:t>Digital Nomad</a:t>
            </a:r>
          </a:p>
        </p:txBody>
      </p:sp>
      <p:sp>
        <p:nvSpPr>
          <p:cNvPr name="TextBox 21" id="21"/>
          <p:cNvSpPr txBox="true"/>
          <p:nvPr/>
        </p:nvSpPr>
        <p:spPr>
          <a:xfrm rot="0">
            <a:off x="2194479" y="7002789"/>
            <a:ext cx="2113765" cy="321238"/>
          </a:xfrm>
          <a:prstGeom prst="rect">
            <a:avLst/>
          </a:prstGeom>
        </p:spPr>
        <p:txBody>
          <a:bodyPr anchor="t" rtlCol="false" tIns="0" lIns="0" bIns="0" rIns="0">
            <a:spAutoFit/>
          </a:bodyPr>
          <a:lstStyle/>
          <a:p>
            <a:pPr algn="ctr">
              <a:lnSpc>
                <a:spcPts val="2556"/>
              </a:lnSpc>
              <a:spcBef>
                <a:spcPct val="0"/>
              </a:spcBef>
            </a:pPr>
            <a:r>
              <a:rPr lang="en-US" sz="1825">
                <a:solidFill>
                  <a:srgbClr val="5A7D94"/>
                </a:solidFill>
                <a:latin typeface="Lazydog"/>
                <a:ea typeface="Lazydog"/>
                <a:cs typeface="Lazydog"/>
                <a:sym typeface="Lazydog"/>
              </a:rPr>
              <a:t>Free check bag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0">
            <a:off x="1452134" y="1990761"/>
            <a:ext cx="2658523" cy="2658523"/>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38419" t="-18230" r="-42691" b="-1982"/>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6" id="6"/>
          <p:cNvGrpSpPr/>
          <p:nvPr/>
        </p:nvGrpSpPr>
        <p:grpSpPr>
          <a:xfrm rot="0">
            <a:off x="13462991" y="1263337"/>
            <a:ext cx="4825009" cy="1072143"/>
            <a:chOff x="0" y="0"/>
            <a:chExt cx="1270784" cy="282375"/>
          </a:xfrm>
        </p:grpSpPr>
        <p:sp>
          <p:nvSpPr>
            <p:cNvPr name="Freeform 7" id="7"/>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8" id="8"/>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grpSp>
        <p:nvGrpSpPr>
          <p:cNvPr name="Group 9" id="9"/>
          <p:cNvGrpSpPr/>
          <p:nvPr/>
        </p:nvGrpSpPr>
        <p:grpSpPr>
          <a:xfrm rot="0">
            <a:off x="13462991" y="116004"/>
            <a:ext cx="4825009" cy="1072143"/>
            <a:chOff x="0" y="0"/>
            <a:chExt cx="1270784" cy="282375"/>
          </a:xfrm>
        </p:grpSpPr>
        <p:sp>
          <p:nvSpPr>
            <p:cNvPr name="Freeform 10" id="10"/>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11" id="11"/>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sp>
        <p:nvSpPr>
          <p:cNvPr name="TextBox 12" id="12"/>
          <p:cNvSpPr txBox="true"/>
          <p:nvPr/>
        </p:nvSpPr>
        <p:spPr>
          <a:xfrm rot="0">
            <a:off x="3221933" y="351651"/>
            <a:ext cx="11340616" cy="1253892"/>
          </a:xfrm>
          <a:prstGeom prst="rect">
            <a:avLst/>
          </a:prstGeom>
        </p:spPr>
        <p:txBody>
          <a:bodyPr anchor="t" rtlCol="false" tIns="0" lIns="0" bIns="0" rIns="0">
            <a:spAutoFit/>
          </a:bodyPr>
          <a:lstStyle/>
          <a:p>
            <a:pPr algn="ctr">
              <a:lnSpc>
                <a:spcPts val="8779"/>
              </a:lnSpc>
            </a:pPr>
            <a:r>
              <a:rPr lang="en-US" b="true" sz="7981">
                <a:solidFill>
                  <a:srgbClr val="5A7D94"/>
                </a:solidFill>
                <a:latin typeface="Helvetica World Bold"/>
                <a:ea typeface="Helvetica World Bold"/>
                <a:cs typeface="Helvetica World Bold"/>
                <a:sym typeface="Helvetica World Bold"/>
              </a:rPr>
              <a:t>Hotels Only</a:t>
            </a:r>
          </a:p>
        </p:txBody>
      </p:sp>
      <p:sp>
        <p:nvSpPr>
          <p:cNvPr name="Freeform 13" id="13"/>
          <p:cNvSpPr/>
          <p:nvPr/>
        </p:nvSpPr>
        <p:spPr>
          <a:xfrm flipH="false" flipV="false" rot="0">
            <a:off x="13995073" y="275451"/>
            <a:ext cx="1154002" cy="753249"/>
          </a:xfrm>
          <a:custGeom>
            <a:avLst/>
            <a:gdLst/>
            <a:ahLst/>
            <a:cxnLst/>
            <a:rect r="r" b="b" t="t" l="l"/>
            <a:pathLst>
              <a:path h="753249" w="1154002">
                <a:moveTo>
                  <a:pt x="0" y="0"/>
                </a:moveTo>
                <a:lnTo>
                  <a:pt x="1154002" y="0"/>
                </a:lnTo>
                <a:lnTo>
                  <a:pt x="1154002" y="753249"/>
                </a:lnTo>
                <a:lnTo>
                  <a:pt x="0" y="7532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995073" y="1448051"/>
            <a:ext cx="1154002" cy="706826"/>
          </a:xfrm>
          <a:custGeom>
            <a:avLst/>
            <a:gdLst/>
            <a:ahLst/>
            <a:cxnLst/>
            <a:rect r="r" b="b" t="t" l="l"/>
            <a:pathLst>
              <a:path h="706826" w="1154002">
                <a:moveTo>
                  <a:pt x="0" y="0"/>
                </a:moveTo>
                <a:lnTo>
                  <a:pt x="1154002" y="0"/>
                </a:lnTo>
                <a:lnTo>
                  <a:pt x="1154002" y="706826"/>
                </a:lnTo>
                <a:lnTo>
                  <a:pt x="0" y="706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28700" y="6604331"/>
            <a:ext cx="1165779" cy="1165779"/>
          </a:xfrm>
          <a:custGeom>
            <a:avLst/>
            <a:gdLst/>
            <a:ahLst/>
            <a:cxnLst/>
            <a:rect r="r" b="b" t="t" l="l"/>
            <a:pathLst>
              <a:path h="1165779" w="1165779">
                <a:moveTo>
                  <a:pt x="0" y="0"/>
                </a:moveTo>
                <a:lnTo>
                  <a:pt x="1165779" y="0"/>
                </a:lnTo>
                <a:lnTo>
                  <a:pt x="1165779" y="1165779"/>
                </a:lnTo>
                <a:lnTo>
                  <a:pt x="0" y="11657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5030445" y="1702294"/>
            <a:ext cx="7831469" cy="1722566"/>
          </a:xfrm>
          <a:custGeom>
            <a:avLst/>
            <a:gdLst/>
            <a:ahLst/>
            <a:cxnLst/>
            <a:rect r="r" b="b" t="t" l="l"/>
            <a:pathLst>
              <a:path h="1722566" w="7831469">
                <a:moveTo>
                  <a:pt x="0" y="0"/>
                </a:moveTo>
                <a:lnTo>
                  <a:pt x="7831470" y="0"/>
                </a:lnTo>
                <a:lnTo>
                  <a:pt x="7831470" y="1722566"/>
                </a:lnTo>
                <a:lnTo>
                  <a:pt x="0" y="1722566"/>
                </a:lnTo>
                <a:lnTo>
                  <a:pt x="0" y="0"/>
                </a:lnTo>
                <a:close/>
              </a:path>
            </a:pathLst>
          </a:custGeom>
          <a:blipFill>
            <a:blip r:embed="rId11"/>
            <a:stretch>
              <a:fillRect l="0" t="0" r="0" b="-20"/>
            </a:stretch>
          </a:blipFill>
        </p:spPr>
      </p:sp>
      <p:sp>
        <p:nvSpPr>
          <p:cNvPr name="TextBox 17" id="17"/>
          <p:cNvSpPr txBox="true"/>
          <p:nvPr/>
        </p:nvSpPr>
        <p:spPr>
          <a:xfrm rot="0">
            <a:off x="15313814" y="267901"/>
            <a:ext cx="2726819" cy="711200"/>
          </a:xfrm>
          <a:prstGeom prst="rect">
            <a:avLst/>
          </a:prstGeom>
        </p:spPr>
        <p:txBody>
          <a:bodyPr anchor="t" rtlCol="false" tIns="0" lIns="0" bIns="0" rIns="0">
            <a:spAutoFit/>
          </a:bodyPr>
          <a:lstStyle/>
          <a:p>
            <a:pPr algn="ctr">
              <a:lnSpc>
                <a:spcPts val="2800"/>
              </a:lnSpc>
              <a:spcBef>
                <a:spcPct val="0"/>
              </a:spcBef>
            </a:pPr>
            <a:r>
              <a:rPr lang="en-US" sz="2000">
                <a:solidFill>
                  <a:srgbClr val="5A7D94"/>
                </a:solidFill>
                <a:latin typeface="Lazydog"/>
                <a:ea typeface="Lazydog"/>
                <a:cs typeface="Lazydog"/>
                <a:sym typeface="Lazydog"/>
              </a:rPr>
              <a:t>676 MUSD</a:t>
            </a:r>
          </a:p>
          <a:p>
            <a:pPr algn="ctr">
              <a:lnSpc>
                <a:spcPts val="2800"/>
              </a:lnSpc>
              <a:spcBef>
                <a:spcPct val="0"/>
              </a:spcBef>
            </a:pPr>
            <a:r>
              <a:rPr lang="en-US" sz="2000">
                <a:solidFill>
                  <a:srgbClr val="5A7D94"/>
                </a:solidFill>
                <a:latin typeface="Lazydog"/>
                <a:ea typeface="Lazydog"/>
                <a:cs typeface="Lazydog"/>
                <a:sym typeface="Lazydog"/>
              </a:rPr>
              <a:t>1.187 USD/Trip</a:t>
            </a:r>
          </a:p>
        </p:txBody>
      </p:sp>
      <p:sp>
        <p:nvSpPr>
          <p:cNvPr name="TextBox 18" id="18"/>
          <p:cNvSpPr txBox="true"/>
          <p:nvPr/>
        </p:nvSpPr>
        <p:spPr>
          <a:xfrm rot="0">
            <a:off x="15313814" y="1376630"/>
            <a:ext cx="2726819" cy="869950"/>
          </a:xfrm>
          <a:prstGeom prst="rect">
            <a:avLst/>
          </a:prstGeom>
        </p:spPr>
        <p:txBody>
          <a:bodyPr anchor="t" rtlCol="false" tIns="0" lIns="0" bIns="0" rIns="0">
            <a:spAutoFit/>
          </a:bodyPr>
          <a:lstStyle/>
          <a:p>
            <a:pPr algn="ctr">
              <a:lnSpc>
                <a:spcPts val="3499"/>
              </a:lnSpc>
              <a:spcBef>
                <a:spcPct val="0"/>
              </a:spcBef>
            </a:pPr>
            <a:r>
              <a:rPr lang="en-US" sz="2499">
                <a:solidFill>
                  <a:srgbClr val="5A7D94"/>
                </a:solidFill>
                <a:latin typeface="Lazydog"/>
                <a:ea typeface="Lazydog"/>
                <a:cs typeface="Lazydog"/>
                <a:sym typeface="Lazydog"/>
              </a:rPr>
              <a:t>1.904</a:t>
            </a:r>
          </a:p>
          <a:p>
            <a:pPr algn="ctr">
              <a:lnSpc>
                <a:spcPts val="3499"/>
              </a:lnSpc>
              <a:spcBef>
                <a:spcPct val="0"/>
              </a:spcBef>
            </a:pPr>
            <a:r>
              <a:rPr lang="en-US" sz="2499">
                <a:solidFill>
                  <a:srgbClr val="5A7D94"/>
                </a:solidFill>
                <a:latin typeface="Lazydog"/>
                <a:ea typeface="Lazydog"/>
                <a:cs typeface="Lazydog"/>
                <a:sym typeface="Lazydog"/>
              </a:rPr>
              <a:t>3,32 %</a:t>
            </a:r>
          </a:p>
        </p:txBody>
      </p:sp>
      <p:sp>
        <p:nvSpPr>
          <p:cNvPr name="TextBox 19" id="19"/>
          <p:cNvSpPr txBox="true"/>
          <p:nvPr/>
        </p:nvSpPr>
        <p:spPr>
          <a:xfrm rot="0">
            <a:off x="6702208" y="5108267"/>
            <a:ext cx="9975015" cy="3750945"/>
          </a:xfrm>
          <a:prstGeom prst="rect">
            <a:avLst/>
          </a:prstGeom>
        </p:spPr>
        <p:txBody>
          <a:bodyPr anchor="t" rtlCol="false" tIns="0" lIns="0" bIns="0" rIns="0">
            <a:spAutoFit/>
          </a:bodyPr>
          <a:lstStyle/>
          <a:p>
            <a:pPr algn="ctr" marL="0" indent="0" lvl="0">
              <a:lnSpc>
                <a:spcPts val="4320"/>
              </a:lnSpc>
            </a:pPr>
            <a:r>
              <a:rPr lang="en-US" sz="2400">
                <a:solidFill>
                  <a:srgbClr val="5A7D94"/>
                </a:solidFill>
                <a:latin typeface="Helvetica World"/>
                <a:ea typeface="Helvetica World"/>
                <a:cs typeface="Helvetica World"/>
                <a:sym typeface="Helvetica World"/>
              </a:rPr>
              <a:t>Books hotels but avoids flights, favoring road trips for the adventure.</a:t>
            </a:r>
          </a:p>
          <a:p>
            <a:pPr algn="ctr" marL="0" indent="0" lvl="0">
              <a:lnSpc>
                <a:spcPts val="4320"/>
              </a:lnSpc>
            </a:pPr>
          </a:p>
          <a:p>
            <a:pPr algn="ctr" marL="0" indent="0" lvl="0">
              <a:lnSpc>
                <a:spcPts val="4320"/>
              </a:lnSpc>
            </a:pPr>
            <a:r>
              <a:rPr lang="en-US" sz="2400">
                <a:solidFill>
                  <a:srgbClr val="5A7D94"/>
                </a:solidFill>
                <a:latin typeface="Helvetica World"/>
                <a:ea typeface="Helvetica World"/>
                <a:cs typeface="Helvetica World"/>
                <a:sym typeface="Helvetica World"/>
              </a:rPr>
              <a:t>This approach allows exploration of hidden gems, charming towns, and stunning landscapes.</a:t>
            </a:r>
          </a:p>
          <a:p>
            <a:pPr algn="ctr" marL="0" indent="0" lvl="0">
              <a:lnSpc>
                <a:spcPts val="4320"/>
              </a:lnSpc>
            </a:pPr>
          </a:p>
          <a:p>
            <a:pPr algn="ctr">
              <a:lnSpc>
                <a:spcPts val="4320"/>
              </a:lnSpc>
            </a:pPr>
            <a:r>
              <a:rPr lang="en-US" sz="2400">
                <a:solidFill>
                  <a:srgbClr val="5A7D94"/>
                </a:solidFill>
                <a:latin typeface="Helvetica World"/>
                <a:ea typeface="Helvetica World"/>
                <a:cs typeface="Helvetica World"/>
                <a:sym typeface="Helvetica World"/>
              </a:rPr>
              <a:t>Each journey becomes a unique story, enriched by spontaneous detours, local eateries, and memorable encounters.</a:t>
            </a:r>
          </a:p>
        </p:txBody>
      </p:sp>
      <p:sp>
        <p:nvSpPr>
          <p:cNvPr name="TextBox 20" id="20"/>
          <p:cNvSpPr txBox="true"/>
          <p:nvPr/>
        </p:nvSpPr>
        <p:spPr>
          <a:xfrm rot="0">
            <a:off x="1452134" y="4858834"/>
            <a:ext cx="2658523" cy="1002030"/>
          </a:xfrm>
          <a:prstGeom prst="rect">
            <a:avLst/>
          </a:prstGeom>
        </p:spPr>
        <p:txBody>
          <a:bodyPr anchor="t" rtlCol="false" tIns="0" lIns="0" bIns="0" rIns="0">
            <a:spAutoFit/>
          </a:bodyPr>
          <a:lstStyle/>
          <a:p>
            <a:pPr algn="ctr">
              <a:lnSpc>
                <a:spcPts val="2640"/>
              </a:lnSpc>
            </a:pPr>
            <a:r>
              <a:rPr lang="en-US" sz="2400">
                <a:solidFill>
                  <a:srgbClr val="5A7D94"/>
                </a:solidFill>
                <a:latin typeface="Helvetica World"/>
                <a:ea typeface="Helvetica World"/>
                <a:cs typeface="Helvetica World"/>
                <a:sym typeface="Helvetica World"/>
              </a:rPr>
              <a:t>Sophie Dubois</a:t>
            </a:r>
          </a:p>
          <a:p>
            <a:pPr algn="ctr">
              <a:lnSpc>
                <a:spcPts val="2640"/>
              </a:lnSpc>
            </a:pPr>
            <a:r>
              <a:rPr lang="en-US" sz="2400">
                <a:solidFill>
                  <a:srgbClr val="5A7D94"/>
                </a:solidFill>
                <a:latin typeface="Helvetica World"/>
                <a:ea typeface="Helvetica World"/>
                <a:cs typeface="Helvetica World"/>
                <a:sym typeface="Helvetica World"/>
              </a:rPr>
              <a:t>35 Years Old</a:t>
            </a:r>
          </a:p>
          <a:p>
            <a:pPr algn="ctr">
              <a:lnSpc>
                <a:spcPts val="2640"/>
              </a:lnSpc>
            </a:pPr>
            <a:r>
              <a:rPr lang="en-US" sz="2400">
                <a:solidFill>
                  <a:srgbClr val="5A7D94"/>
                </a:solidFill>
                <a:latin typeface="Helvetica World"/>
                <a:ea typeface="Helvetica World"/>
                <a:cs typeface="Helvetica World"/>
                <a:sym typeface="Helvetica World"/>
              </a:rPr>
              <a:t>Event Organizer</a:t>
            </a:r>
          </a:p>
        </p:txBody>
      </p:sp>
      <p:sp>
        <p:nvSpPr>
          <p:cNvPr name="TextBox 21" id="21"/>
          <p:cNvSpPr txBox="true"/>
          <p:nvPr/>
        </p:nvSpPr>
        <p:spPr>
          <a:xfrm rot="0">
            <a:off x="2194479" y="7002789"/>
            <a:ext cx="2113765" cy="321238"/>
          </a:xfrm>
          <a:prstGeom prst="rect">
            <a:avLst/>
          </a:prstGeom>
        </p:spPr>
        <p:txBody>
          <a:bodyPr anchor="t" rtlCol="false" tIns="0" lIns="0" bIns="0" rIns="0">
            <a:spAutoFit/>
          </a:bodyPr>
          <a:lstStyle/>
          <a:p>
            <a:pPr algn="ctr">
              <a:lnSpc>
                <a:spcPts val="2556"/>
              </a:lnSpc>
              <a:spcBef>
                <a:spcPct val="0"/>
              </a:spcBef>
            </a:pPr>
            <a:r>
              <a:rPr lang="en-US" sz="1825">
                <a:solidFill>
                  <a:srgbClr val="5A7D94"/>
                </a:solidFill>
                <a:latin typeface="Lazydog"/>
                <a:ea typeface="Lazydog"/>
                <a:cs typeface="Lazydog"/>
                <a:sym typeface="Lazydog"/>
              </a:rPr>
              <a:t>Free hotel meal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0">
            <a:off x="1452134" y="1990761"/>
            <a:ext cx="2658523" cy="2658523"/>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15681" t="0" r="-15681" b="0"/>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6" id="6"/>
          <p:cNvGrpSpPr/>
          <p:nvPr/>
        </p:nvGrpSpPr>
        <p:grpSpPr>
          <a:xfrm rot="0">
            <a:off x="13462991" y="1263337"/>
            <a:ext cx="4825009" cy="1072143"/>
            <a:chOff x="0" y="0"/>
            <a:chExt cx="1270784" cy="282375"/>
          </a:xfrm>
        </p:grpSpPr>
        <p:sp>
          <p:nvSpPr>
            <p:cNvPr name="Freeform 7" id="7"/>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8" id="8"/>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grpSp>
        <p:nvGrpSpPr>
          <p:cNvPr name="Group 9" id="9"/>
          <p:cNvGrpSpPr/>
          <p:nvPr/>
        </p:nvGrpSpPr>
        <p:grpSpPr>
          <a:xfrm rot="0">
            <a:off x="13462991" y="116004"/>
            <a:ext cx="4825009" cy="1072143"/>
            <a:chOff x="0" y="0"/>
            <a:chExt cx="1270784" cy="282375"/>
          </a:xfrm>
        </p:grpSpPr>
        <p:sp>
          <p:nvSpPr>
            <p:cNvPr name="Freeform 10" id="10"/>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11" id="11"/>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sp>
        <p:nvSpPr>
          <p:cNvPr name="TextBox 12" id="12"/>
          <p:cNvSpPr txBox="true"/>
          <p:nvPr/>
        </p:nvSpPr>
        <p:spPr>
          <a:xfrm rot="0">
            <a:off x="3221933" y="543622"/>
            <a:ext cx="11340616" cy="850900"/>
          </a:xfrm>
          <a:prstGeom prst="rect">
            <a:avLst/>
          </a:prstGeom>
        </p:spPr>
        <p:txBody>
          <a:bodyPr anchor="t" rtlCol="false" tIns="0" lIns="0" bIns="0" rIns="0">
            <a:spAutoFit/>
          </a:bodyPr>
          <a:lstStyle/>
          <a:p>
            <a:pPr algn="ctr">
              <a:lnSpc>
                <a:spcPts val="6049"/>
              </a:lnSpc>
            </a:pPr>
            <a:r>
              <a:rPr lang="en-US" b="true" sz="5499">
                <a:solidFill>
                  <a:srgbClr val="5A7D94"/>
                </a:solidFill>
                <a:latin typeface="Helvetica World Bold"/>
                <a:ea typeface="Helvetica World Bold"/>
                <a:cs typeface="Helvetica World Bold"/>
                <a:sym typeface="Helvetica World Bold"/>
              </a:rPr>
              <a:t>Visitor with High Potential</a:t>
            </a:r>
          </a:p>
        </p:txBody>
      </p:sp>
      <p:sp>
        <p:nvSpPr>
          <p:cNvPr name="Freeform 13" id="13"/>
          <p:cNvSpPr/>
          <p:nvPr/>
        </p:nvSpPr>
        <p:spPr>
          <a:xfrm flipH="false" flipV="false" rot="0">
            <a:off x="13995073" y="275451"/>
            <a:ext cx="1154002" cy="753249"/>
          </a:xfrm>
          <a:custGeom>
            <a:avLst/>
            <a:gdLst/>
            <a:ahLst/>
            <a:cxnLst/>
            <a:rect r="r" b="b" t="t" l="l"/>
            <a:pathLst>
              <a:path h="753249" w="1154002">
                <a:moveTo>
                  <a:pt x="0" y="0"/>
                </a:moveTo>
                <a:lnTo>
                  <a:pt x="1154002" y="0"/>
                </a:lnTo>
                <a:lnTo>
                  <a:pt x="1154002" y="753249"/>
                </a:lnTo>
                <a:lnTo>
                  <a:pt x="0" y="7532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995073" y="1448051"/>
            <a:ext cx="1154002" cy="706826"/>
          </a:xfrm>
          <a:custGeom>
            <a:avLst/>
            <a:gdLst/>
            <a:ahLst/>
            <a:cxnLst/>
            <a:rect r="r" b="b" t="t" l="l"/>
            <a:pathLst>
              <a:path h="706826" w="1154002">
                <a:moveTo>
                  <a:pt x="0" y="0"/>
                </a:moveTo>
                <a:lnTo>
                  <a:pt x="1154002" y="0"/>
                </a:lnTo>
                <a:lnTo>
                  <a:pt x="1154002" y="706826"/>
                </a:lnTo>
                <a:lnTo>
                  <a:pt x="0" y="706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28700" y="6604331"/>
            <a:ext cx="1165779" cy="1165779"/>
          </a:xfrm>
          <a:custGeom>
            <a:avLst/>
            <a:gdLst/>
            <a:ahLst/>
            <a:cxnLst/>
            <a:rect r="r" b="b" t="t" l="l"/>
            <a:pathLst>
              <a:path h="1165779" w="1165779">
                <a:moveTo>
                  <a:pt x="0" y="0"/>
                </a:moveTo>
                <a:lnTo>
                  <a:pt x="1165779" y="0"/>
                </a:lnTo>
                <a:lnTo>
                  <a:pt x="1165779" y="1165779"/>
                </a:lnTo>
                <a:lnTo>
                  <a:pt x="0" y="11657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5313814" y="267901"/>
            <a:ext cx="2726819" cy="711200"/>
          </a:xfrm>
          <a:prstGeom prst="rect">
            <a:avLst/>
          </a:prstGeom>
        </p:spPr>
        <p:txBody>
          <a:bodyPr anchor="t" rtlCol="false" tIns="0" lIns="0" bIns="0" rIns="0">
            <a:spAutoFit/>
          </a:bodyPr>
          <a:lstStyle/>
          <a:p>
            <a:pPr algn="ctr">
              <a:lnSpc>
                <a:spcPts val="2800"/>
              </a:lnSpc>
              <a:spcBef>
                <a:spcPct val="0"/>
              </a:spcBef>
            </a:pPr>
            <a:r>
              <a:rPr lang="en-US" sz="2000">
                <a:solidFill>
                  <a:srgbClr val="5A7D94"/>
                </a:solidFill>
                <a:latin typeface="Lazydog"/>
                <a:ea typeface="Lazydog"/>
                <a:cs typeface="Lazydog"/>
                <a:sym typeface="Lazydog"/>
              </a:rPr>
              <a:t>- MUSD</a:t>
            </a:r>
          </a:p>
          <a:p>
            <a:pPr algn="ctr">
              <a:lnSpc>
                <a:spcPts val="2800"/>
              </a:lnSpc>
              <a:spcBef>
                <a:spcPct val="0"/>
              </a:spcBef>
            </a:pPr>
            <a:r>
              <a:rPr lang="en-US" sz="2000">
                <a:solidFill>
                  <a:srgbClr val="5A7D94"/>
                </a:solidFill>
                <a:latin typeface="Lazydog"/>
                <a:ea typeface="Lazydog"/>
                <a:cs typeface="Lazydog"/>
                <a:sym typeface="Lazydog"/>
              </a:rPr>
              <a:t>- USD/Trip</a:t>
            </a:r>
          </a:p>
        </p:txBody>
      </p:sp>
      <p:sp>
        <p:nvSpPr>
          <p:cNvPr name="TextBox 17" id="17"/>
          <p:cNvSpPr txBox="true"/>
          <p:nvPr/>
        </p:nvSpPr>
        <p:spPr>
          <a:xfrm rot="0">
            <a:off x="15313814" y="1376630"/>
            <a:ext cx="2726819" cy="869950"/>
          </a:xfrm>
          <a:prstGeom prst="rect">
            <a:avLst/>
          </a:prstGeom>
        </p:spPr>
        <p:txBody>
          <a:bodyPr anchor="t" rtlCol="false" tIns="0" lIns="0" bIns="0" rIns="0">
            <a:spAutoFit/>
          </a:bodyPr>
          <a:lstStyle/>
          <a:p>
            <a:pPr algn="ctr">
              <a:lnSpc>
                <a:spcPts val="3499"/>
              </a:lnSpc>
              <a:spcBef>
                <a:spcPct val="0"/>
              </a:spcBef>
            </a:pPr>
            <a:r>
              <a:rPr lang="en-US" sz="2499">
                <a:solidFill>
                  <a:srgbClr val="5A7D94"/>
                </a:solidFill>
                <a:latin typeface="Lazydog"/>
                <a:ea typeface="Lazydog"/>
                <a:cs typeface="Lazydog"/>
                <a:sym typeface="Lazydog"/>
              </a:rPr>
              <a:t>2.608</a:t>
            </a:r>
          </a:p>
          <a:p>
            <a:pPr algn="ctr">
              <a:lnSpc>
                <a:spcPts val="3499"/>
              </a:lnSpc>
              <a:spcBef>
                <a:spcPct val="0"/>
              </a:spcBef>
            </a:pPr>
            <a:r>
              <a:rPr lang="en-US" sz="2499">
                <a:solidFill>
                  <a:srgbClr val="5A7D94"/>
                </a:solidFill>
                <a:latin typeface="Lazydog"/>
                <a:ea typeface="Lazydog"/>
                <a:cs typeface="Lazydog"/>
                <a:sym typeface="Lazydog"/>
              </a:rPr>
              <a:t>4,54 %</a:t>
            </a:r>
          </a:p>
        </p:txBody>
      </p:sp>
      <p:sp>
        <p:nvSpPr>
          <p:cNvPr name="TextBox 18" id="18"/>
          <p:cNvSpPr txBox="true"/>
          <p:nvPr/>
        </p:nvSpPr>
        <p:spPr>
          <a:xfrm rot="0">
            <a:off x="5786993" y="3164813"/>
            <a:ext cx="9975015" cy="4293870"/>
          </a:xfrm>
          <a:prstGeom prst="rect">
            <a:avLst/>
          </a:prstGeom>
        </p:spPr>
        <p:txBody>
          <a:bodyPr anchor="t" rtlCol="false" tIns="0" lIns="0" bIns="0" rIns="0">
            <a:spAutoFit/>
          </a:bodyPr>
          <a:lstStyle/>
          <a:p>
            <a:pPr algn="ctr" marL="0" indent="0" lvl="0">
              <a:lnSpc>
                <a:spcPts val="4320"/>
              </a:lnSpc>
            </a:pPr>
            <a:r>
              <a:rPr lang="en-US" sz="2400">
                <a:solidFill>
                  <a:srgbClr val="5A7D94"/>
                </a:solidFill>
                <a:latin typeface="Helvetica World"/>
                <a:ea typeface="Helvetica World"/>
                <a:cs typeface="Helvetica World"/>
                <a:sym typeface="Helvetica World"/>
              </a:rPr>
              <a:t>This web-page visitors are constantly researching and seeking the best deals and destinations for their trips, whether spontaneous or planned.</a:t>
            </a:r>
          </a:p>
          <a:p>
            <a:pPr algn="ctr" marL="0" indent="0" lvl="0">
              <a:lnSpc>
                <a:spcPts val="4320"/>
              </a:lnSpc>
            </a:pPr>
          </a:p>
          <a:p>
            <a:pPr algn="ctr" marL="0" indent="0" lvl="0">
              <a:lnSpc>
                <a:spcPts val="4320"/>
              </a:lnSpc>
            </a:pPr>
            <a:r>
              <a:rPr lang="en-US" sz="2400">
                <a:solidFill>
                  <a:srgbClr val="5A7D94"/>
                </a:solidFill>
                <a:latin typeface="Helvetica World"/>
                <a:ea typeface="Helvetica World"/>
                <a:cs typeface="Helvetica World"/>
                <a:sym typeface="Helvetica World"/>
              </a:rPr>
              <a:t>They gather insights and inspiration with each search, aiming to save money while discovering unique experiences.</a:t>
            </a:r>
          </a:p>
          <a:p>
            <a:pPr algn="ctr" marL="0" indent="0" lvl="0">
              <a:lnSpc>
                <a:spcPts val="4320"/>
              </a:lnSpc>
            </a:pPr>
          </a:p>
          <a:p>
            <a:pPr algn="ctr">
              <a:lnSpc>
                <a:spcPts val="4320"/>
              </a:lnSpc>
            </a:pPr>
            <a:r>
              <a:rPr lang="en-US" sz="2400">
                <a:solidFill>
                  <a:srgbClr val="5A7D94"/>
                </a:solidFill>
                <a:latin typeface="Helvetica World"/>
                <a:ea typeface="Helvetica World"/>
                <a:cs typeface="Helvetica World"/>
                <a:sym typeface="Helvetica World"/>
              </a:rPr>
              <a:t>When the right opportunity arises, they quickly act to make their travel dreams come true.</a:t>
            </a:r>
          </a:p>
        </p:txBody>
      </p:sp>
      <p:sp>
        <p:nvSpPr>
          <p:cNvPr name="TextBox 19" id="19"/>
          <p:cNvSpPr txBox="true"/>
          <p:nvPr/>
        </p:nvSpPr>
        <p:spPr>
          <a:xfrm rot="0">
            <a:off x="1452134" y="4858834"/>
            <a:ext cx="2658523" cy="1002030"/>
          </a:xfrm>
          <a:prstGeom prst="rect">
            <a:avLst/>
          </a:prstGeom>
        </p:spPr>
        <p:txBody>
          <a:bodyPr anchor="t" rtlCol="false" tIns="0" lIns="0" bIns="0" rIns="0">
            <a:spAutoFit/>
          </a:bodyPr>
          <a:lstStyle/>
          <a:p>
            <a:pPr algn="ctr">
              <a:lnSpc>
                <a:spcPts val="2640"/>
              </a:lnSpc>
            </a:pPr>
            <a:r>
              <a:rPr lang="en-US" sz="2400">
                <a:solidFill>
                  <a:srgbClr val="5A7D94"/>
                </a:solidFill>
                <a:latin typeface="Helvetica World"/>
                <a:ea typeface="Helvetica World"/>
                <a:cs typeface="Helvetica World"/>
                <a:sym typeface="Helvetica World"/>
              </a:rPr>
              <a:t>Eva Smith</a:t>
            </a:r>
          </a:p>
          <a:p>
            <a:pPr algn="ctr">
              <a:lnSpc>
                <a:spcPts val="2640"/>
              </a:lnSpc>
            </a:pPr>
            <a:r>
              <a:rPr lang="en-US" sz="2400">
                <a:solidFill>
                  <a:srgbClr val="5A7D94"/>
                </a:solidFill>
                <a:latin typeface="Helvetica World"/>
                <a:ea typeface="Helvetica World"/>
                <a:cs typeface="Helvetica World"/>
                <a:sym typeface="Helvetica World"/>
              </a:rPr>
              <a:t>31 Years Old</a:t>
            </a:r>
          </a:p>
          <a:p>
            <a:pPr algn="ctr">
              <a:lnSpc>
                <a:spcPts val="2640"/>
              </a:lnSpc>
            </a:pPr>
            <a:r>
              <a:rPr lang="en-US" sz="2400">
                <a:solidFill>
                  <a:srgbClr val="5A7D94"/>
                </a:solidFill>
                <a:latin typeface="Helvetica World"/>
                <a:ea typeface="Helvetica World"/>
                <a:cs typeface="Helvetica World"/>
                <a:sym typeface="Helvetica World"/>
              </a:rPr>
              <a:t>Marketing Analyst</a:t>
            </a:r>
          </a:p>
        </p:txBody>
      </p:sp>
      <p:sp>
        <p:nvSpPr>
          <p:cNvPr name="TextBox 20" id="20"/>
          <p:cNvSpPr txBox="true"/>
          <p:nvPr/>
        </p:nvSpPr>
        <p:spPr>
          <a:xfrm rot="0">
            <a:off x="2194479" y="7002789"/>
            <a:ext cx="2113765" cy="321238"/>
          </a:xfrm>
          <a:prstGeom prst="rect">
            <a:avLst/>
          </a:prstGeom>
        </p:spPr>
        <p:txBody>
          <a:bodyPr anchor="t" rtlCol="false" tIns="0" lIns="0" bIns="0" rIns="0">
            <a:spAutoFit/>
          </a:bodyPr>
          <a:lstStyle/>
          <a:p>
            <a:pPr algn="ctr">
              <a:lnSpc>
                <a:spcPts val="2556"/>
              </a:lnSpc>
              <a:spcBef>
                <a:spcPct val="0"/>
              </a:spcBef>
            </a:pPr>
            <a:r>
              <a:rPr lang="en-US" sz="1825">
                <a:solidFill>
                  <a:srgbClr val="5A7D94"/>
                </a:solidFill>
                <a:latin typeface="Lazydog"/>
                <a:ea typeface="Lazydog"/>
                <a:cs typeface="Lazydog"/>
                <a:sym typeface="Lazydog"/>
              </a:rPr>
              <a:t>Free hotel meal</a:t>
            </a:r>
          </a:p>
        </p:txBody>
      </p:sp>
      <p:sp>
        <p:nvSpPr>
          <p:cNvPr name="TextBox 21" id="21"/>
          <p:cNvSpPr txBox="true"/>
          <p:nvPr/>
        </p:nvSpPr>
        <p:spPr>
          <a:xfrm rot="0">
            <a:off x="4460005" y="1413572"/>
            <a:ext cx="5642124" cy="331470"/>
          </a:xfrm>
          <a:prstGeom prst="rect">
            <a:avLst/>
          </a:prstGeom>
        </p:spPr>
        <p:txBody>
          <a:bodyPr anchor="t" rtlCol="false" tIns="0" lIns="0" bIns="0" rIns="0">
            <a:spAutoFit/>
          </a:bodyPr>
          <a:lstStyle/>
          <a:p>
            <a:pPr algn="ctr">
              <a:lnSpc>
                <a:spcPts val="2310"/>
              </a:lnSpc>
            </a:pPr>
            <a:r>
              <a:rPr lang="en-US" sz="2100" i="true">
                <a:solidFill>
                  <a:srgbClr val="5A7D94"/>
                </a:solidFill>
                <a:latin typeface="Helvetica World Italics"/>
                <a:ea typeface="Helvetica World Italics"/>
                <a:cs typeface="Helvetica World Italics"/>
                <a:sym typeface="Helvetica World Italics"/>
              </a:rPr>
              <a:t>Sessions lasting longer than one minute.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0">
            <a:off x="1452134" y="1990761"/>
            <a:ext cx="2658523" cy="2658523"/>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25471" t="0" r="-25471" b="0"/>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6" id="6"/>
          <p:cNvGrpSpPr/>
          <p:nvPr/>
        </p:nvGrpSpPr>
        <p:grpSpPr>
          <a:xfrm rot="0">
            <a:off x="13462991" y="1263337"/>
            <a:ext cx="4825009" cy="1072143"/>
            <a:chOff x="0" y="0"/>
            <a:chExt cx="1270784" cy="282375"/>
          </a:xfrm>
        </p:grpSpPr>
        <p:sp>
          <p:nvSpPr>
            <p:cNvPr name="Freeform 7" id="7"/>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8" id="8"/>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grpSp>
        <p:nvGrpSpPr>
          <p:cNvPr name="Group 9" id="9"/>
          <p:cNvGrpSpPr/>
          <p:nvPr/>
        </p:nvGrpSpPr>
        <p:grpSpPr>
          <a:xfrm rot="0">
            <a:off x="13462991" y="116004"/>
            <a:ext cx="4825009" cy="1072143"/>
            <a:chOff x="0" y="0"/>
            <a:chExt cx="1270784" cy="282375"/>
          </a:xfrm>
        </p:grpSpPr>
        <p:sp>
          <p:nvSpPr>
            <p:cNvPr name="Freeform 10" id="10"/>
            <p:cNvSpPr/>
            <p:nvPr/>
          </p:nvSpPr>
          <p:spPr>
            <a:xfrm flipH="false" flipV="false" rot="0">
              <a:off x="0" y="0"/>
              <a:ext cx="1270784" cy="282375"/>
            </a:xfrm>
            <a:custGeom>
              <a:avLst/>
              <a:gdLst/>
              <a:ahLst/>
              <a:cxnLst/>
              <a:rect r="r" b="b" t="t" l="l"/>
              <a:pathLst>
                <a:path h="282375" w="1270784">
                  <a:moveTo>
                    <a:pt x="1270784" y="120341"/>
                  </a:moveTo>
                  <a:lnTo>
                    <a:pt x="1270784" y="162035"/>
                  </a:lnTo>
                  <a:cubicBezTo>
                    <a:pt x="1270784" y="193951"/>
                    <a:pt x="1258105" y="224560"/>
                    <a:pt x="1235537" y="247128"/>
                  </a:cubicBezTo>
                  <a:cubicBezTo>
                    <a:pt x="1212969" y="269696"/>
                    <a:pt x="1182360" y="282375"/>
                    <a:pt x="1150444" y="282375"/>
                  </a:cubicBezTo>
                  <a:lnTo>
                    <a:pt x="120341" y="282375"/>
                  </a:lnTo>
                  <a:cubicBezTo>
                    <a:pt x="88424" y="282375"/>
                    <a:pt x="57815" y="269696"/>
                    <a:pt x="35247" y="247128"/>
                  </a:cubicBezTo>
                  <a:cubicBezTo>
                    <a:pt x="12679" y="224560"/>
                    <a:pt x="0" y="193951"/>
                    <a:pt x="0" y="162035"/>
                  </a:cubicBezTo>
                  <a:lnTo>
                    <a:pt x="0" y="120341"/>
                  </a:lnTo>
                  <a:cubicBezTo>
                    <a:pt x="0" y="88424"/>
                    <a:pt x="12679" y="57815"/>
                    <a:pt x="35247" y="35247"/>
                  </a:cubicBezTo>
                  <a:cubicBezTo>
                    <a:pt x="57815" y="12679"/>
                    <a:pt x="88424" y="0"/>
                    <a:pt x="120341" y="0"/>
                  </a:cubicBezTo>
                  <a:lnTo>
                    <a:pt x="1150444" y="0"/>
                  </a:lnTo>
                  <a:cubicBezTo>
                    <a:pt x="1182360" y="0"/>
                    <a:pt x="1212969" y="12679"/>
                    <a:pt x="1235537" y="35247"/>
                  </a:cubicBezTo>
                  <a:cubicBezTo>
                    <a:pt x="1258105" y="57815"/>
                    <a:pt x="1270784" y="88424"/>
                    <a:pt x="1270784" y="120341"/>
                  </a:cubicBezTo>
                  <a:close/>
                </a:path>
              </a:pathLst>
            </a:custGeom>
            <a:solidFill>
              <a:srgbClr val="000000">
                <a:alpha val="0"/>
              </a:srgbClr>
            </a:solidFill>
            <a:ln w="38100" cap="rnd">
              <a:solidFill>
                <a:srgbClr val="AFC9D0"/>
              </a:solidFill>
              <a:prstDash val="solid"/>
              <a:round/>
            </a:ln>
          </p:spPr>
        </p:sp>
        <p:sp>
          <p:nvSpPr>
            <p:cNvPr name="TextBox 11" id="11"/>
            <p:cNvSpPr txBox="true"/>
            <p:nvPr/>
          </p:nvSpPr>
          <p:spPr>
            <a:xfrm>
              <a:off x="0" y="28575"/>
              <a:ext cx="1270784" cy="253800"/>
            </a:xfrm>
            <a:prstGeom prst="rect">
              <a:avLst/>
            </a:prstGeom>
          </p:spPr>
          <p:txBody>
            <a:bodyPr anchor="ctr" rtlCol="false" tIns="50800" lIns="50800" bIns="50800" rIns="50800"/>
            <a:lstStyle/>
            <a:p>
              <a:pPr algn="ctr">
                <a:lnSpc>
                  <a:spcPts val="2640"/>
                </a:lnSpc>
              </a:pPr>
            </a:p>
          </p:txBody>
        </p:sp>
      </p:grpSp>
      <p:sp>
        <p:nvSpPr>
          <p:cNvPr name="TextBox 12" id="12"/>
          <p:cNvSpPr txBox="true"/>
          <p:nvPr/>
        </p:nvSpPr>
        <p:spPr>
          <a:xfrm rot="0">
            <a:off x="3221933" y="438847"/>
            <a:ext cx="11340616" cy="1079500"/>
          </a:xfrm>
          <a:prstGeom prst="rect">
            <a:avLst/>
          </a:prstGeom>
        </p:spPr>
        <p:txBody>
          <a:bodyPr anchor="t" rtlCol="false" tIns="0" lIns="0" bIns="0" rIns="0">
            <a:spAutoFit/>
          </a:bodyPr>
          <a:lstStyle/>
          <a:p>
            <a:pPr algn="ctr">
              <a:lnSpc>
                <a:spcPts val="7699"/>
              </a:lnSpc>
            </a:pPr>
            <a:r>
              <a:rPr lang="en-US" b="true" sz="6999">
                <a:solidFill>
                  <a:srgbClr val="5A7D94"/>
                </a:solidFill>
                <a:latin typeface="Helvetica World Bold"/>
                <a:ea typeface="Helvetica World Bold"/>
                <a:cs typeface="Helvetica World Bold"/>
                <a:sym typeface="Helvetica World Bold"/>
              </a:rPr>
              <a:t>Just Looking</a:t>
            </a:r>
          </a:p>
        </p:txBody>
      </p:sp>
      <p:sp>
        <p:nvSpPr>
          <p:cNvPr name="Freeform 13" id="13"/>
          <p:cNvSpPr/>
          <p:nvPr/>
        </p:nvSpPr>
        <p:spPr>
          <a:xfrm flipH="false" flipV="false" rot="0">
            <a:off x="13995073" y="275451"/>
            <a:ext cx="1154002" cy="753249"/>
          </a:xfrm>
          <a:custGeom>
            <a:avLst/>
            <a:gdLst/>
            <a:ahLst/>
            <a:cxnLst/>
            <a:rect r="r" b="b" t="t" l="l"/>
            <a:pathLst>
              <a:path h="753249" w="1154002">
                <a:moveTo>
                  <a:pt x="0" y="0"/>
                </a:moveTo>
                <a:lnTo>
                  <a:pt x="1154002" y="0"/>
                </a:lnTo>
                <a:lnTo>
                  <a:pt x="1154002" y="753249"/>
                </a:lnTo>
                <a:lnTo>
                  <a:pt x="0" y="7532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995073" y="1448051"/>
            <a:ext cx="1154002" cy="706826"/>
          </a:xfrm>
          <a:custGeom>
            <a:avLst/>
            <a:gdLst/>
            <a:ahLst/>
            <a:cxnLst/>
            <a:rect r="r" b="b" t="t" l="l"/>
            <a:pathLst>
              <a:path h="706826" w="1154002">
                <a:moveTo>
                  <a:pt x="0" y="0"/>
                </a:moveTo>
                <a:lnTo>
                  <a:pt x="1154002" y="0"/>
                </a:lnTo>
                <a:lnTo>
                  <a:pt x="1154002" y="706826"/>
                </a:lnTo>
                <a:lnTo>
                  <a:pt x="0" y="706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028700" y="6604331"/>
            <a:ext cx="1165779" cy="1165779"/>
          </a:xfrm>
          <a:custGeom>
            <a:avLst/>
            <a:gdLst/>
            <a:ahLst/>
            <a:cxnLst/>
            <a:rect r="r" b="b" t="t" l="l"/>
            <a:pathLst>
              <a:path h="1165779" w="1165779">
                <a:moveTo>
                  <a:pt x="0" y="0"/>
                </a:moveTo>
                <a:lnTo>
                  <a:pt x="1165779" y="0"/>
                </a:lnTo>
                <a:lnTo>
                  <a:pt x="1165779" y="1165779"/>
                </a:lnTo>
                <a:lnTo>
                  <a:pt x="0" y="11657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5313814" y="267901"/>
            <a:ext cx="2726819" cy="711200"/>
          </a:xfrm>
          <a:prstGeom prst="rect">
            <a:avLst/>
          </a:prstGeom>
        </p:spPr>
        <p:txBody>
          <a:bodyPr anchor="t" rtlCol="false" tIns="0" lIns="0" bIns="0" rIns="0">
            <a:spAutoFit/>
          </a:bodyPr>
          <a:lstStyle/>
          <a:p>
            <a:pPr algn="ctr">
              <a:lnSpc>
                <a:spcPts val="2800"/>
              </a:lnSpc>
              <a:spcBef>
                <a:spcPct val="0"/>
              </a:spcBef>
            </a:pPr>
            <a:r>
              <a:rPr lang="en-US" sz="2000">
                <a:solidFill>
                  <a:srgbClr val="5A7D94"/>
                </a:solidFill>
                <a:latin typeface="Lazydog"/>
                <a:ea typeface="Lazydog"/>
                <a:cs typeface="Lazydog"/>
                <a:sym typeface="Lazydog"/>
              </a:rPr>
              <a:t>- MUSD</a:t>
            </a:r>
          </a:p>
          <a:p>
            <a:pPr algn="ctr">
              <a:lnSpc>
                <a:spcPts val="2800"/>
              </a:lnSpc>
              <a:spcBef>
                <a:spcPct val="0"/>
              </a:spcBef>
            </a:pPr>
            <a:r>
              <a:rPr lang="en-US" sz="2000">
                <a:solidFill>
                  <a:srgbClr val="5A7D94"/>
                </a:solidFill>
                <a:latin typeface="Lazydog"/>
                <a:ea typeface="Lazydog"/>
                <a:cs typeface="Lazydog"/>
                <a:sym typeface="Lazydog"/>
              </a:rPr>
              <a:t>- USD/Trip</a:t>
            </a:r>
          </a:p>
        </p:txBody>
      </p:sp>
      <p:sp>
        <p:nvSpPr>
          <p:cNvPr name="TextBox 17" id="17"/>
          <p:cNvSpPr txBox="true"/>
          <p:nvPr/>
        </p:nvSpPr>
        <p:spPr>
          <a:xfrm rot="0">
            <a:off x="15313814" y="1376630"/>
            <a:ext cx="2726819" cy="869950"/>
          </a:xfrm>
          <a:prstGeom prst="rect">
            <a:avLst/>
          </a:prstGeom>
        </p:spPr>
        <p:txBody>
          <a:bodyPr anchor="t" rtlCol="false" tIns="0" lIns="0" bIns="0" rIns="0">
            <a:spAutoFit/>
          </a:bodyPr>
          <a:lstStyle/>
          <a:p>
            <a:pPr algn="ctr">
              <a:lnSpc>
                <a:spcPts val="3499"/>
              </a:lnSpc>
              <a:spcBef>
                <a:spcPct val="0"/>
              </a:spcBef>
            </a:pPr>
            <a:r>
              <a:rPr lang="en-US" sz="2499">
                <a:solidFill>
                  <a:srgbClr val="5A7D94"/>
                </a:solidFill>
                <a:latin typeface="Lazydog"/>
                <a:ea typeface="Lazydog"/>
                <a:cs typeface="Lazydog"/>
                <a:sym typeface="Lazydog"/>
              </a:rPr>
              <a:t>484</a:t>
            </a:r>
          </a:p>
          <a:p>
            <a:pPr algn="ctr">
              <a:lnSpc>
                <a:spcPts val="3499"/>
              </a:lnSpc>
              <a:spcBef>
                <a:spcPct val="0"/>
              </a:spcBef>
            </a:pPr>
            <a:r>
              <a:rPr lang="en-US" sz="2499">
                <a:solidFill>
                  <a:srgbClr val="5A7D94"/>
                </a:solidFill>
                <a:latin typeface="Lazydog"/>
                <a:ea typeface="Lazydog"/>
                <a:cs typeface="Lazydog"/>
                <a:sym typeface="Lazydog"/>
              </a:rPr>
              <a:t>0,84 %</a:t>
            </a:r>
          </a:p>
        </p:txBody>
      </p:sp>
      <p:sp>
        <p:nvSpPr>
          <p:cNvPr name="TextBox 18" id="18"/>
          <p:cNvSpPr txBox="true"/>
          <p:nvPr/>
        </p:nvSpPr>
        <p:spPr>
          <a:xfrm rot="0">
            <a:off x="5900481" y="3375791"/>
            <a:ext cx="9975015" cy="4836795"/>
          </a:xfrm>
          <a:prstGeom prst="rect">
            <a:avLst/>
          </a:prstGeom>
        </p:spPr>
        <p:txBody>
          <a:bodyPr anchor="t" rtlCol="false" tIns="0" lIns="0" bIns="0" rIns="0">
            <a:spAutoFit/>
          </a:bodyPr>
          <a:lstStyle/>
          <a:p>
            <a:pPr algn="ctr" marL="0" indent="0" lvl="0">
              <a:lnSpc>
                <a:spcPts val="4320"/>
              </a:lnSpc>
            </a:pPr>
            <a:r>
              <a:rPr lang="en-US" sz="2400">
                <a:solidFill>
                  <a:srgbClr val="5A7D94"/>
                </a:solidFill>
                <a:latin typeface="Helvetica World"/>
                <a:ea typeface="Helvetica World"/>
                <a:cs typeface="Helvetica World"/>
                <a:sym typeface="Helvetica World"/>
              </a:rPr>
              <a:t>Curious and independent users browse travel options without committing to a trip.</a:t>
            </a:r>
          </a:p>
          <a:p>
            <a:pPr algn="ctr" marL="0" indent="0" lvl="0">
              <a:lnSpc>
                <a:spcPts val="4320"/>
              </a:lnSpc>
            </a:pPr>
          </a:p>
          <a:p>
            <a:pPr algn="ctr" marL="0" indent="0" lvl="0">
              <a:lnSpc>
                <a:spcPts val="4320"/>
              </a:lnSpc>
            </a:pPr>
            <a:r>
              <a:rPr lang="en-US" sz="2400">
                <a:solidFill>
                  <a:srgbClr val="5A7D94"/>
                </a:solidFill>
                <a:latin typeface="Helvetica World"/>
                <a:ea typeface="Helvetica World"/>
                <a:cs typeface="Helvetica World"/>
                <a:sym typeface="Helvetica World"/>
              </a:rPr>
              <a:t>They spend little time on the website, showing browsing behavior rather than purchase intent.</a:t>
            </a:r>
          </a:p>
          <a:p>
            <a:pPr algn="ctr" marL="0" indent="0" lvl="0">
              <a:lnSpc>
                <a:spcPts val="4320"/>
              </a:lnSpc>
            </a:pPr>
          </a:p>
          <a:p>
            <a:pPr algn="ctr">
              <a:lnSpc>
                <a:spcPts val="4320"/>
              </a:lnSpc>
            </a:pPr>
            <a:r>
              <a:rPr lang="en-US" sz="2400">
                <a:solidFill>
                  <a:srgbClr val="5A7D94"/>
                </a:solidFill>
                <a:latin typeface="Helvetica World"/>
                <a:ea typeface="Helvetica World"/>
                <a:cs typeface="Helvetica World"/>
                <a:sym typeface="Helvetica World"/>
              </a:rPr>
              <a:t>Their exploration indicates potential interest, making them ideal for inspirational content, personalized recommendations, or time-limited perks to encourage their first booking.</a:t>
            </a:r>
          </a:p>
        </p:txBody>
      </p:sp>
      <p:sp>
        <p:nvSpPr>
          <p:cNvPr name="TextBox 19" id="19"/>
          <p:cNvSpPr txBox="true"/>
          <p:nvPr/>
        </p:nvSpPr>
        <p:spPr>
          <a:xfrm rot="0">
            <a:off x="1452134" y="4858834"/>
            <a:ext cx="2658523" cy="1002030"/>
          </a:xfrm>
          <a:prstGeom prst="rect">
            <a:avLst/>
          </a:prstGeom>
        </p:spPr>
        <p:txBody>
          <a:bodyPr anchor="t" rtlCol="false" tIns="0" lIns="0" bIns="0" rIns="0">
            <a:spAutoFit/>
          </a:bodyPr>
          <a:lstStyle/>
          <a:p>
            <a:pPr algn="ctr">
              <a:lnSpc>
                <a:spcPts val="2640"/>
              </a:lnSpc>
            </a:pPr>
            <a:r>
              <a:rPr lang="en-US" sz="2400">
                <a:solidFill>
                  <a:srgbClr val="5A7D94"/>
                </a:solidFill>
                <a:latin typeface="Helvetica World"/>
                <a:ea typeface="Helvetica World"/>
                <a:cs typeface="Helvetica World"/>
                <a:sym typeface="Helvetica World"/>
              </a:rPr>
              <a:t>Lucas Martin</a:t>
            </a:r>
          </a:p>
          <a:p>
            <a:pPr algn="ctr">
              <a:lnSpc>
                <a:spcPts val="2640"/>
              </a:lnSpc>
            </a:pPr>
            <a:r>
              <a:rPr lang="en-US" sz="2400">
                <a:solidFill>
                  <a:srgbClr val="5A7D94"/>
                </a:solidFill>
                <a:latin typeface="Helvetica World"/>
                <a:ea typeface="Helvetica World"/>
                <a:cs typeface="Helvetica World"/>
                <a:sym typeface="Helvetica World"/>
              </a:rPr>
              <a:t>26</a:t>
            </a:r>
            <a:r>
              <a:rPr lang="en-US" sz="2400">
                <a:solidFill>
                  <a:srgbClr val="5A7D94"/>
                </a:solidFill>
                <a:latin typeface="Helvetica World"/>
                <a:ea typeface="Helvetica World"/>
                <a:cs typeface="Helvetica World"/>
                <a:sym typeface="Helvetica World"/>
              </a:rPr>
              <a:t> Years Old</a:t>
            </a:r>
          </a:p>
          <a:p>
            <a:pPr algn="ctr">
              <a:lnSpc>
                <a:spcPts val="2640"/>
              </a:lnSpc>
            </a:pPr>
            <a:r>
              <a:rPr lang="en-US" sz="2400">
                <a:solidFill>
                  <a:srgbClr val="5A7D94"/>
                </a:solidFill>
                <a:latin typeface="Helvetica World"/>
                <a:ea typeface="Helvetica World"/>
                <a:cs typeface="Helvetica World"/>
                <a:sym typeface="Helvetica World"/>
              </a:rPr>
              <a:t>Graphic Designer</a:t>
            </a:r>
          </a:p>
        </p:txBody>
      </p:sp>
      <p:sp>
        <p:nvSpPr>
          <p:cNvPr name="TextBox 20" id="20"/>
          <p:cNvSpPr txBox="true"/>
          <p:nvPr/>
        </p:nvSpPr>
        <p:spPr>
          <a:xfrm rot="0">
            <a:off x="2194479" y="6522808"/>
            <a:ext cx="2113765" cy="1281200"/>
          </a:xfrm>
          <a:prstGeom prst="rect">
            <a:avLst/>
          </a:prstGeom>
        </p:spPr>
        <p:txBody>
          <a:bodyPr anchor="t" rtlCol="false" tIns="0" lIns="0" bIns="0" rIns="0">
            <a:spAutoFit/>
          </a:bodyPr>
          <a:lstStyle/>
          <a:p>
            <a:pPr algn="ctr">
              <a:lnSpc>
                <a:spcPts val="2556"/>
              </a:lnSpc>
              <a:spcBef>
                <a:spcPct val="0"/>
              </a:spcBef>
            </a:pPr>
            <a:r>
              <a:rPr lang="en-US" sz="1825">
                <a:solidFill>
                  <a:srgbClr val="5A7D94"/>
                </a:solidFill>
                <a:latin typeface="Lazydog"/>
                <a:ea typeface="Lazydog"/>
                <a:cs typeface="Lazydog"/>
                <a:sym typeface="Lazydog"/>
              </a:rPr>
              <a:t>Free hotel meal</a:t>
            </a:r>
          </a:p>
          <a:p>
            <a:pPr algn="ctr">
              <a:lnSpc>
                <a:spcPts val="2556"/>
              </a:lnSpc>
              <a:spcBef>
                <a:spcPct val="0"/>
              </a:spcBef>
            </a:pPr>
            <a:r>
              <a:rPr lang="en-US" sz="1825">
                <a:solidFill>
                  <a:srgbClr val="5A7D94"/>
                </a:solidFill>
                <a:latin typeface="Lazydog"/>
                <a:ea typeface="Lazydog"/>
                <a:cs typeface="Lazydog"/>
                <a:sym typeface="Lazydog"/>
              </a:rPr>
              <a:t>(after the first minute of the session)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252815">
            <a:off x="-7860912" y="-16944266"/>
            <a:ext cx="19595163" cy="19595163"/>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0" t="-25046" r="0" b="-25046"/>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sp>
        <p:nvSpPr>
          <p:cNvPr name="Freeform 6" id="6"/>
          <p:cNvSpPr/>
          <p:nvPr/>
        </p:nvSpPr>
        <p:spPr>
          <a:xfrm flipH="false" flipV="false" rot="0">
            <a:off x="328133" y="3558961"/>
            <a:ext cx="13843781" cy="3235984"/>
          </a:xfrm>
          <a:custGeom>
            <a:avLst/>
            <a:gdLst/>
            <a:ahLst/>
            <a:cxnLst/>
            <a:rect r="r" b="b" t="t" l="l"/>
            <a:pathLst>
              <a:path h="3235984" w="13843781">
                <a:moveTo>
                  <a:pt x="0" y="0"/>
                </a:moveTo>
                <a:lnTo>
                  <a:pt x="13843781" y="0"/>
                </a:lnTo>
                <a:lnTo>
                  <a:pt x="13843781" y="3235984"/>
                </a:lnTo>
                <a:lnTo>
                  <a:pt x="0" y="3235984"/>
                </a:lnTo>
                <a:lnTo>
                  <a:pt x="0" y="0"/>
                </a:lnTo>
                <a:close/>
              </a:path>
            </a:pathLst>
          </a:custGeom>
          <a:blipFill>
            <a:blip r:embed="rId5"/>
            <a:stretch>
              <a:fillRect l="0" t="0" r="0" b="0"/>
            </a:stretch>
          </a:blipFill>
        </p:spPr>
      </p:sp>
      <p:sp>
        <p:nvSpPr>
          <p:cNvPr name="TextBox 7" id="7"/>
          <p:cNvSpPr txBox="true"/>
          <p:nvPr/>
        </p:nvSpPr>
        <p:spPr>
          <a:xfrm rot="0">
            <a:off x="11500754" y="348546"/>
            <a:ext cx="6334136" cy="2051427"/>
          </a:xfrm>
          <a:prstGeom prst="rect">
            <a:avLst/>
          </a:prstGeom>
        </p:spPr>
        <p:txBody>
          <a:bodyPr anchor="t" rtlCol="false" tIns="0" lIns="0" bIns="0" rIns="0">
            <a:spAutoFit/>
          </a:bodyPr>
          <a:lstStyle/>
          <a:p>
            <a:pPr algn="ctr">
              <a:lnSpc>
                <a:spcPts val="7267"/>
              </a:lnSpc>
            </a:pPr>
            <a:r>
              <a:rPr lang="en-US" b="true" sz="6606">
                <a:solidFill>
                  <a:srgbClr val="5A7D94"/>
                </a:solidFill>
                <a:latin typeface="Helvetica World Bold"/>
                <a:ea typeface="Helvetica World Bold"/>
                <a:cs typeface="Helvetica World Bold"/>
                <a:sym typeface="Helvetica World Bold"/>
              </a:rPr>
              <a:t>Summary &amp; Next Steps</a:t>
            </a:r>
          </a:p>
        </p:txBody>
      </p:sp>
      <p:sp>
        <p:nvSpPr>
          <p:cNvPr name="TextBox 8" id="8"/>
          <p:cNvSpPr txBox="true"/>
          <p:nvPr/>
        </p:nvSpPr>
        <p:spPr>
          <a:xfrm rot="0">
            <a:off x="164067" y="6922674"/>
            <a:ext cx="17959867" cy="2851786"/>
          </a:xfrm>
          <a:prstGeom prst="rect">
            <a:avLst/>
          </a:prstGeom>
        </p:spPr>
        <p:txBody>
          <a:bodyPr anchor="t" rtlCol="false" tIns="0" lIns="0" bIns="0" rIns="0">
            <a:spAutoFit/>
          </a:bodyPr>
          <a:lstStyle/>
          <a:p>
            <a:pPr algn="just" marL="0" indent="0" lvl="0">
              <a:lnSpc>
                <a:spcPts val="5399"/>
              </a:lnSpc>
            </a:pPr>
            <a:r>
              <a:rPr lang="en-US" b="true" sz="2999" u="sng">
                <a:solidFill>
                  <a:srgbClr val="5A7D94"/>
                </a:solidFill>
                <a:latin typeface="Helvetica World Bold"/>
                <a:ea typeface="Helvetica World Bold"/>
                <a:cs typeface="Helvetica World Bold"/>
                <a:sym typeface="Helvetica World Bold"/>
              </a:rPr>
              <a:t>Next Steps</a:t>
            </a:r>
          </a:p>
          <a:p>
            <a:pPr algn="just" marL="518160" indent="-259080" lvl="1">
              <a:lnSpc>
                <a:spcPts val="4320"/>
              </a:lnSpc>
              <a:buFont typeface="Arial"/>
              <a:buChar char="•"/>
            </a:pPr>
            <a:r>
              <a:rPr lang="en-US" sz="2400">
                <a:solidFill>
                  <a:srgbClr val="5A7D94"/>
                </a:solidFill>
                <a:latin typeface="Helvetica World"/>
                <a:ea typeface="Helvetica World"/>
                <a:cs typeface="Helvetica World"/>
                <a:sym typeface="Helvetica World"/>
              </a:rPr>
              <a:t>Conduct A/B testing, focusing primarily on the first three segments, to assess the effectiveness of the provided perks for these groups.</a:t>
            </a:r>
          </a:p>
          <a:p>
            <a:pPr algn="just" marL="518160" indent="-259080" lvl="1">
              <a:lnSpc>
                <a:spcPts val="4320"/>
              </a:lnSpc>
              <a:buFont typeface="Arial"/>
              <a:buChar char="•"/>
            </a:pPr>
            <a:r>
              <a:rPr lang="en-US" sz="2400">
                <a:solidFill>
                  <a:srgbClr val="5A7D94"/>
                </a:solidFill>
                <a:latin typeface="Helvetica World"/>
                <a:ea typeface="Helvetica World"/>
                <a:cs typeface="Helvetica World"/>
                <a:sym typeface="Helvetica World"/>
              </a:rPr>
              <a:t>Evaluate the economic impact of implementing the suggested perks.</a:t>
            </a:r>
          </a:p>
          <a:p>
            <a:pPr algn="just" marL="518160" indent="-259080" lvl="1">
              <a:lnSpc>
                <a:spcPts val="4320"/>
              </a:lnSpc>
              <a:buFont typeface="Arial"/>
              <a:buChar char="•"/>
            </a:pPr>
            <a:r>
              <a:rPr lang="en-US" sz="2400">
                <a:solidFill>
                  <a:srgbClr val="5A7D94"/>
                </a:solidFill>
                <a:latin typeface="Helvetica World"/>
                <a:ea typeface="Helvetica World"/>
                <a:cs typeface="Helvetica World"/>
                <a:sym typeface="Helvetica World"/>
              </a:rPr>
              <a:t>Develop loyalty programs that provide additional perks based on the frequency of engagement.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0">
            <a:off x="-1607566" y="0"/>
            <a:ext cx="10287000" cy="10287000"/>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38888" t="0" r="-38888" b="0"/>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sp>
        <p:nvSpPr>
          <p:cNvPr name="Freeform 6" id="6"/>
          <p:cNvSpPr/>
          <p:nvPr/>
        </p:nvSpPr>
        <p:spPr>
          <a:xfrm flipH="false" flipV="false" rot="0">
            <a:off x="5778038" y="1412283"/>
            <a:ext cx="3940628" cy="1585824"/>
          </a:xfrm>
          <a:custGeom>
            <a:avLst/>
            <a:gdLst/>
            <a:ahLst/>
            <a:cxnLst/>
            <a:rect r="r" b="b" t="t" l="l"/>
            <a:pathLst>
              <a:path h="1585824" w="3940628">
                <a:moveTo>
                  <a:pt x="0" y="0"/>
                </a:moveTo>
                <a:lnTo>
                  <a:pt x="3940629" y="0"/>
                </a:lnTo>
                <a:lnTo>
                  <a:pt x="3940629" y="1585824"/>
                </a:lnTo>
                <a:lnTo>
                  <a:pt x="0" y="15858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301830" y="1035601"/>
            <a:ext cx="2355265" cy="2364053"/>
          </a:xfrm>
          <a:custGeom>
            <a:avLst/>
            <a:gdLst/>
            <a:ahLst/>
            <a:cxnLst/>
            <a:rect r="r" b="b" t="t" l="l"/>
            <a:pathLst>
              <a:path h="2364053" w="2355265">
                <a:moveTo>
                  <a:pt x="0" y="0"/>
                </a:moveTo>
                <a:lnTo>
                  <a:pt x="2355265" y="0"/>
                </a:lnTo>
                <a:lnTo>
                  <a:pt x="2355265" y="2364053"/>
                </a:lnTo>
                <a:lnTo>
                  <a:pt x="0" y="2364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117709" y="4595400"/>
            <a:ext cx="7695636" cy="1761490"/>
          </a:xfrm>
          <a:prstGeom prst="rect">
            <a:avLst/>
          </a:prstGeom>
        </p:spPr>
        <p:txBody>
          <a:bodyPr anchor="t" rtlCol="false" tIns="0" lIns="0" bIns="0" rIns="0">
            <a:spAutoFit/>
          </a:bodyPr>
          <a:lstStyle/>
          <a:p>
            <a:pPr algn="l">
              <a:lnSpc>
                <a:spcPts val="12319"/>
              </a:lnSpc>
            </a:pPr>
            <a:r>
              <a:rPr lang="en-US" sz="11199" b="true">
                <a:solidFill>
                  <a:srgbClr val="5A7D94"/>
                </a:solidFill>
                <a:latin typeface="Helvetica World Bold"/>
                <a:ea typeface="Helvetica World Bold"/>
                <a:cs typeface="Helvetica World Bold"/>
                <a:sym typeface="Helvetica World Bold"/>
              </a:rPr>
              <a:t>Thank You</a:t>
            </a:r>
          </a:p>
        </p:txBody>
      </p:sp>
      <p:sp>
        <p:nvSpPr>
          <p:cNvPr name="TextBox 9" id="9"/>
          <p:cNvSpPr txBox="true"/>
          <p:nvPr/>
        </p:nvSpPr>
        <p:spPr>
          <a:xfrm rot="0">
            <a:off x="10117709" y="3783888"/>
            <a:ext cx="5338051" cy="356235"/>
          </a:xfrm>
          <a:prstGeom prst="rect">
            <a:avLst/>
          </a:prstGeom>
        </p:spPr>
        <p:txBody>
          <a:bodyPr anchor="t" rtlCol="false" tIns="0" lIns="0" bIns="0" rIns="0">
            <a:spAutoFit/>
          </a:bodyPr>
          <a:lstStyle/>
          <a:p>
            <a:pPr algn="l">
              <a:lnSpc>
                <a:spcPts val="2940"/>
              </a:lnSpc>
              <a:spcBef>
                <a:spcPct val="0"/>
              </a:spcBef>
            </a:pPr>
            <a:r>
              <a:rPr lang="en-US" sz="2100" spc="105">
                <a:solidFill>
                  <a:srgbClr val="5A7D94"/>
                </a:solidFill>
                <a:latin typeface="Helvetica World"/>
                <a:ea typeface="Helvetica World"/>
                <a:cs typeface="Helvetica World"/>
                <a:sym typeface="Helvetica World"/>
              </a:rPr>
              <a:t>TravelTide</a:t>
            </a:r>
          </a:p>
        </p:txBody>
      </p:sp>
      <p:sp>
        <p:nvSpPr>
          <p:cNvPr name="TextBox 10" id="10"/>
          <p:cNvSpPr txBox="true"/>
          <p:nvPr/>
        </p:nvSpPr>
        <p:spPr>
          <a:xfrm rot="0">
            <a:off x="13674115" y="8985885"/>
            <a:ext cx="3563292" cy="272415"/>
          </a:xfrm>
          <a:prstGeom prst="rect">
            <a:avLst/>
          </a:prstGeom>
        </p:spPr>
        <p:txBody>
          <a:bodyPr anchor="t" rtlCol="false" tIns="0" lIns="0" bIns="0" rIns="0">
            <a:spAutoFit/>
          </a:bodyPr>
          <a:lstStyle/>
          <a:p>
            <a:pPr algn="ctr">
              <a:lnSpc>
                <a:spcPts val="2399"/>
              </a:lnSpc>
            </a:pPr>
            <a:r>
              <a:rPr lang="en-US" sz="1599">
                <a:solidFill>
                  <a:srgbClr val="5A7D94"/>
                </a:solidFill>
                <a:latin typeface="Helvetica World"/>
                <a:ea typeface="Helvetica World"/>
                <a:cs typeface="Helvetica World"/>
                <a:sym typeface="Helvetica World"/>
              </a:rPr>
              <a:t>Erick Strampfer Monje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278240">
            <a:off x="1200621" y="3679536"/>
            <a:ext cx="5159858" cy="5159858"/>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25329" t="0" r="-25329" b="0"/>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6" id="6"/>
          <p:cNvGrpSpPr>
            <a:grpSpLocks noChangeAspect="true"/>
          </p:cNvGrpSpPr>
          <p:nvPr/>
        </p:nvGrpSpPr>
        <p:grpSpPr>
          <a:xfrm rot="-278240">
            <a:off x="762591" y="-1720620"/>
            <a:ext cx="5159858" cy="5159858"/>
            <a:chOff x="0" y="0"/>
            <a:chExt cx="4572000" cy="4572000"/>
          </a:xfrm>
        </p:grpSpPr>
        <p:sp>
          <p:nvSpPr>
            <p:cNvPr name="Freeform 7" id="7"/>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5"/>
              <a:stretch>
                <a:fillRect l="-25046" t="0" r="-25046" b="0"/>
              </a:stretch>
            </a:blipFill>
          </p:spPr>
        </p:sp>
        <p:sp>
          <p:nvSpPr>
            <p:cNvPr name="Freeform 8" id="8"/>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9" id="9"/>
          <p:cNvGrpSpPr>
            <a:grpSpLocks noChangeAspect="true"/>
          </p:cNvGrpSpPr>
          <p:nvPr/>
        </p:nvGrpSpPr>
        <p:grpSpPr>
          <a:xfrm rot="-278240">
            <a:off x="1638581" y="9078836"/>
            <a:ext cx="5159858" cy="5159858"/>
            <a:chOff x="0" y="0"/>
            <a:chExt cx="4572000" cy="4572000"/>
          </a:xfrm>
        </p:grpSpPr>
        <p:sp>
          <p:nvSpPr>
            <p:cNvPr name="Freeform 10" id="10"/>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6"/>
              <a:stretch>
                <a:fillRect l="-24906" t="0" r="-24906" b="0"/>
              </a:stretch>
            </a:blipFill>
          </p:spPr>
        </p:sp>
        <p:sp>
          <p:nvSpPr>
            <p:cNvPr name="Freeform 11" id="11"/>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sp>
        <p:nvSpPr>
          <p:cNvPr name="TextBox 12" id="12"/>
          <p:cNvSpPr txBox="true"/>
          <p:nvPr/>
        </p:nvSpPr>
        <p:spPr>
          <a:xfrm rot="0">
            <a:off x="7470405" y="1989369"/>
            <a:ext cx="9450515" cy="1253892"/>
          </a:xfrm>
          <a:prstGeom prst="rect">
            <a:avLst/>
          </a:prstGeom>
        </p:spPr>
        <p:txBody>
          <a:bodyPr anchor="t" rtlCol="false" tIns="0" lIns="0" bIns="0" rIns="0">
            <a:spAutoFit/>
          </a:bodyPr>
          <a:lstStyle/>
          <a:p>
            <a:pPr algn="l">
              <a:lnSpc>
                <a:spcPts val="8779"/>
              </a:lnSpc>
            </a:pPr>
            <a:r>
              <a:rPr lang="en-US" sz="7981" b="true">
                <a:solidFill>
                  <a:srgbClr val="5A7D94"/>
                </a:solidFill>
                <a:latin typeface="Helvetica World Bold"/>
                <a:ea typeface="Helvetica World Bold"/>
                <a:cs typeface="Helvetica World Bold"/>
                <a:sym typeface="Helvetica World Bold"/>
              </a:rPr>
              <a:t>Table of Contents</a:t>
            </a:r>
          </a:p>
        </p:txBody>
      </p:sp>
      <p:sp>
        <p:nvSpPr>
          <p:cNvPr name="TextBox 13" id="13"/>
          <p:cNvSpPr txBox="true"/>
          <p:nvPr/>
        </p:nvSpPr>
        <p:spPr>
          <a:xfrm rot="0">
            <a:off x="6560617" y="4609336"/>
            <a:ext cx="5858371" cy="2846137"/>
          </a:xfrm>
          <a:prstGeom prst="rect">
            <a:avLst/>
          </a:prstGeom>
        </p:spPr>
        <p:txBody>
          <a:bodyPr anchor="t" rtlCol="false" tIns="0" lIns="0" bIns="0" rIns="0">
            <a:spAutoFit/>
          </a:bodyPr>
          <a:lstStyle/>
          <a:p>
            <a:pPr algn="just" marL="582358" indent="-291179" lvl="1">
              <a:lnSpc>
                <a:spcPts val="3776"/>
              </a:lnSpc>
              <a:buFont typeface="Arial"/>
              <a:buChar char="•"/>
            </a:pPr>
            <a:r>
              <a:rPr lang="en-US" sz="2697" spc="80">
                <a:solidFill>
                  <a:srgbClr val="5A7D94"/>
                </a:solidFill>
                <a:latin typeface="Helvetica World"/>
                <a:ea typeface="Helvetica World"/>
                <a:cs typeface="Helvetica World"/>
                <a:sym typeface="Helvetica World"/>
              </a:rPr>
              <a:t>Who We Are</a:t>
            </a:r>
          </a:p>
          <a:p>
            <a:pPr algn="just" marL="582358" indent="-291179" lvl="1">
              <a:lnSpc>
                <a:spcPts val="3776"/>
              </a:lnSpc>
              <a:buFont typeface="Arial"/>
              <a:buChar char="•"/>
            </a:pPr>
            <a:r>
              <a:rPr lang="en-US" sz="2697" spc="80">
                <a:solidFill>
                  <a:srgbClr val="5A7D94"/>
                </a:solidFill>
                <a:latin typeface="Helvetica World"/>
                <a:ea typeface="Helvetica World"/>
                <a:cs typeface="Helvetica World"/>
                <a:sym typeface="Helvetica World"/>
              </a:rPr>
              <a:t>Project Goals</a:t>
            </a:r>
          </a:p>
          <a:p>
            <a:pPr algn="just" marL="582358" indent="-291179" lvl="1">
              <a:lnSpc>
                <a:spcPts val="3776"/>
              </a:lnSpc>
              <a:buFont typeface="Arial"/>
              <a:buChar char="•"/>
            </a:pPr>
            <a:r>
              <a:rPr lang="en-US" sz="2697" spc="80">
                <a:solidFill>
                  <a:srgbClr val="5A7D94"/>
                </a:solidFill>
                <a:latin typeface="Helvetica World"/>
                <a:ea typeface="Helvetica World"/>
                <a:cs typeface="Helvetica World"/>
                <a:sym typeface="Helvetica World"/>
              </a:rPr>
              <a:t>The Journey from Data to Perks</a:t>
            </a:r>
          </a:p>
          <a:p>
            <a:pPr algn="just" marL="582358" indent="-291179" lvl="1">
              <a:lnSpc>
                <a:spcPts val="3776"/>
              </a:lnSpc>
              <a:buFont typeface="Arial"/>
              <a:buChar char="•"/>
            </a:pPr>
            <a:r>
              <a:rPr lang="en-US" sz="2697" spc="80">
                <a:solidFill>
                  <a:srgbClr val="5A7D94"/>
                </a:solidFill>
                <a:latin typeface="Helvetica World"/>
                <a:ea typeface="Helvetica World"/>
                <a:cs typeface="Helvetica World"/>
                <a:sym typeface="Helvetica World"/>
              </a:rPr>
              <a:t>Where our Users Reside</a:t>
            </a:r>
          </a:p>
          <a:p>
            <a:pPr algn="just" marL="582358" indent="-291179" lvl="1">
              <a:lnSpc>
                <a:spcPts val="3776"/>
              </a:lnSpc>
              <a:buFont typeface="Arial"/>
              <a:buChar char="•"/>
            </a:pPr>
            <a:r>
              <a:rPr lang="en-US" sz="2697" spc="80">
                <a:solidFill>
                  <a:srgbClr val="5A7D94"/>
                </a:solidFill>
                <a:latin typeface="Helvetica World"/>
                <a:ea typeface="Helvetica World"/>
                <a:cs typeface="Helvetica World"/>
                <a:sym typeface="Helvetica World"/>
              </a:rPr>
              <a:t>Cohort &amp; Facts</a:t>
            </a:r>
          </a:p>
          <a:p>
            <a:pPr algn="just" marL="582358" indent="-291179" lvl="1">
              <a:lnSpc>
                <a:spcPts val="3776"/>
              </a:lnSpc>
              <a:buFont typeface="Arial"/>
              <a:buChar char="•"/>
            </a:pPr>
            <a:r>
              <a:rPr lang="en-US" sz="2697" spc="80">
                <a:solidFill>
                  <a:srgbClr val="5A7D94"/>
                </a:solidFill>
                <a:latin typeface="Helvetica World"/>
                <a:ea typeface="Helvetica World"/>
                <a:cs typeface="Helvetica World"/>
                <a:sym typeface="Helvetica World"/>
              </a:rPr>
              <a:t>Decision Tree</a:t>
            </a:r>
          </a:p>
        </p:txBody>
      </p:sp>
      <p:sp>
        <p:nvSpPr>
          <p:cNvPr name="TextBox 14" id="14"/>
          <p:cNvSpPr txBox="true"/>
          <p:nvPr/>
        </p:nvSpPr>
        <p:spPr>
          <a:xfrm rot="0">
            <a:off x="12418988" y="3763462"/>
            <a:ext cx="5591550" cy="5703637"/>
          </a:xfrm>
          <a:prstGeom prst="rect">
            <a:avLst/>
          </a:prstGeom>
        </p:spPr>
        <p:txBody>
          <a:bodyPr anchor="t" rtlCol="false" tIns="0" lIns="0" bIns="0" rIns="0">
            <a:spAutoFit/>
          </a:bodyPr>
          <a:lstStyle/>
          <a:p>
            <a:pPr algn="l" marL="582358" indent="-291179" lvl="1">
              <a:lnSpc>
                <a:spcPts val="3776"/>
              </a:lnSpc>
              <a:buFont typeface="Arial"/>
              <a:buChar char="•"/>
            </a:pPr>
            <a:r>
              <a:rPr lang="en-US" sz="2697" spc="80">
                <a:solidFill>
                  <a:srgbClr val="5A7D94"/>
                </a:solidFill>
                <a:latin typeface="Helvetica World"/>
                <a:ea typeface="Helvetica World"/>
                <a:cs typeface="Helvetica World"/>
                <a:sym typeface="Helvetica World"/>
              </a:rPr>
              <a:t>G</a:t>
            </a:r>
            <a:r>
              <a:rPr lang="en-US" sz="2697" spc="80">
                <a:solidFill>
                  <a:srgbClr val="5A7D94"/>
                </a:solidFill>
                <a:latin typeface="Helvetica World"/>
                <a:ea typeface="Helvetica World"/>
                <a:cs typeface="Helvetica World"/>
                <a:sym typeface="Helvetica World"/>
              </a:rPr>
              <a:t>rasping Customer Profiles Across Different Segments</a:t>
            </a:r>
          </a:p>
          <a:p>
            <a:pPr algn="l">
              <a:lnSpc>
                <a:spcPts val="3776"/>
              </a:lnSpc>
            </a:pPr>
          </a:p>
          <a:p>
            <a:pPr algn="l">
              <a:lnSpc>
                <a:spcPts val="3776"/>
              </a:lnSpc>
            </a:pPr>
            <a:r>
              <a:rPr lang="en-US" sz="2697" spc="80">
                <a:solidFill>
                  <a:srgbClr val="5A7D94"/>
                </a:solidFill>
                <a:latin typeface="Helvetica World"/>
                <a:ea typeface="Helvetica World"/>
                <a:cs typeface="Helvetica World"/>
                <a:sym typeface="Helvetica World"/>
              </a:rPr>
              <a:t>        📌 Adult Explorer</a:t>
            </a:r>
          </a:p>
          <a:p>
            <a:pPr algn="l">
              <a:lnSpc>
                <a:spcPts val="3776"/>
              </a:lnSpc>
            </a:pPr>
            <a:r>
              <a:rPr lang="en-US" sz="2697" spc="80">
                <a:solidFill>
                  <a:srgbClr val="5A7D94"/>
                </a:solidFill>
                <a:latin typeface="Helvetica World"/>
                <a:ea typeface="Helvetica World"/>
                <a:cs typeface="Helvetica World"/>
                <a:sym typeface="Helvetica World"/>
              </a:rPr>
              <a:t>        📌 Family Traveler</a:t>
            </a:r>
          </a:p>
          <a:p>
            <a:pPr algn="l">
              <a:lnSpc>
                <a:spcPts val="3776"/>
              </a:lnSpc>
            </a:pPr>
            <a:r>
              <a:rPr lang="en-US" sz="2697" spc="80">
                <a:solidFill>
                  <a:srgbClr val="5A7D94"/>
                </a:solidFill>
                <a:latin typeface="Helvetica World"/>
                <a:ea typeface="Helvetica World"/>
                <a:cs typeface="Helvetica World"/>
                <a:sym typeface="Helvetica World"/>
              </a:rPr>
              <a:t>        📌 Business Traveler</a:t>
            </a:r>
          </a:p>
          <a:p>
            <a:pPr algn="l">
              <a:lnSpc>
                <a:spcPts val="3776"/>
              </a:lnSpc>
            </a:pPr>
            <a:r>
              <a:rPr lang="en-US" sz="2697" spc="80">
                <a:solidFill>
                  <a:srgbClr val="5A7D94"/>
                </a:solidFill>
                <a:latin typeface="Helvetica World"/>
                <a:ea typeface="Helvetica World"/>
                <a:cs typeface="Helvetica World"/>
                <a:sym typeface="Helvetica World"/>
              </a:rPr>
              <a:t>        📌 Young Traveler</a:t>
            </a:r>
          </a:p>
          <a:p>
            <a:pPr algn="l">
              <a:lnSpc>
                <a:spcPts val="3776"/>
              </a:lnSpc>
            </a:pPr>
            <a:r>
              <a:rPr lang="en-US" sz="2697" spc="80">
                <a:solidFill>
                  <a:srgbClr val="5A7D94"/>
                </a:solidFill>
                <a:latin typeface="Helvetica World"/>
                <a:ea typeface="Helvetica World"/>
                <a:cs typeface="Helvetica World"/>
                <a:sym typeface="Helvetica World"/>
              </a:rPr>
              <a:t>        📌 Hotel Only</a:t>
            </a:r>
          </a:p>
          <a:p>
            <a:pPr algn="l">
              <a:lnSpc>
                <a:spcPts val="3776"/>
              </a:lnSpc>
            </a:pPr>
            <a:r>
              <a:rPr lang="en-US" sz="2697" spc="80">
                <a:solidFill>
                  <a:srgbClr val="5A7D94"/>
                </a:solidFill>
                <a:latin typeface="Helvetica World"/>
                <a:ea typeface="Helvetica World"/>
                <a:cs typeface="Helvetica World"/>
                <a:sym typeface="Helvetica World"/>
              </a:rPr>
              <a:t>        📌 Visitor with High Potential</a:t>
            </a:r>
          </a:p>
          <a:p>
            <a:pPr algn="l">
              <a:lnSpc>
                <a:spcPts val="3776"/>
              </a:lnSpc>
            </a:pPr>
            <a:r>
              <a:rPr lang="en-US" sz="2697" spc="80">
                <a:solidFill>
                  <a:srgbClr val="5A7D94"/>
                </a:solidFill>
                <a:latin typeface="Helvetica World"/>
                <a:ea typeface="Helvetica World"/>
                <a:cs typeface="Helvetica World"/>
                <a:sym typeface="Helvetica World"/>
              </a:rPr>
              <a:t>        📌 Just Looking</a:t>
            </a:r>
          </a:p>
          <a:p>
            <a:pPr algn="l">
              <a:lnSpc>
                <a:spcPts val="3776"/>
              </a:lnSpc>
            </a:pPr>
          </a:p>
          <a:p>
            <a:pPr algn="l" marL="582358" indent="-291179" lvl="1">
              <a:lnSpc>
                <a:spcPts val="3776"/>
              </a:lnSpc>
              <a:buFont typeface="Arial"/>
              <a:buChar char="•"/>
            </a:pPr>
            <a:r>
              <a:rPr lang="en-US" sz="2697" spc="80">
                <a:solidFill>
                  <a:srgbClr val="5A7D94"/>
                </a:solidFill>
                <a:latin typeface="Helvetica World"/>
                <a:ea typeface="Helvetica World"/>
                <a:cs typeface="Helvetica World"/>
                <a:sym typeface="Helvetica World"/>
              </a:rPr>
              <a:t>Summary &amp; Next Steps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1229550" y="2266884"/>
            <a:ext cx="7165505" cy="1253892"/>
          </a:xfrm>
          <a:prstGeom prst="rect">
            <a:avLst/>
          </a:prstGeom>
        </p:spPr>
        <p:txBody>
          <a:bodyPr anchor="t" rtlCol="false" tIns="0" lIns="0" bIns="0" rIns="0">
            <a:spAutoFit/>
          </a:bodyPr>
          <a:lstStyle/>
          <a:p>
            <a:pPr algn="l">
              <a:lnSpc>
                <a:spcPts val="8779"/>
              </a:lnSpc>
            </a:pPr>
            <a:r>
              <a:rPr lang="en-US" sz="7981" b="true">
                <a:solidFill>
                  <a:srgbClr val="5A7D94"/>
                </a:solidFill>
                <a:latin typeface="Helvetica World Bold"/>
                <a:ea typeface="Helvetica World Bold"/>
                <a:cs typeface="Helvetica World Bold"/>
                <a:sym typeface="Helvetica World Bold"/>
              </a:rPr>
              <a:t>Who We Are</a:t>
            </a:r>
          </a:p>
        </p:txBody>
      </p:sp>
      <p:sp>
        <p:nvSpPr>
          <p:cNvPr name="TextBox 4" id="4"/>
          <p:cNvSpPr txBox="true"/>
          <p:nvPr/>
        </p:nvSpPr>
        <p:spPr>
          <a:xfrm rot="0">
            <a:off x="9297524" y="2832550"/>
            <a:ext cx="7961776" cy="3853690"/>
          </a:xfrm>
          <a:prstGeom prst="rect">
            <a:avLst/>
          </a:prstGeom>
        </p:spPr>
        <p:txBody>
          <a:bodyPr anchor="t" rtlCol="false" tIns="0" lIns="0" bIns="0" rIns="0">
            <a:spAutoFit/>
          </a:bodyPr>
          <a:lstStyle/>
          <a:p>
            <a:pPr algn="ctr" marL="0" indent="0" lvl="0">
              <a:lnSpc>
                <a:spcPts val="3317"/>
              </a:lnSpc>
            </a:pPr>
            <a:r>
              <a:rPr lang="en-US" b="true" sz="2369" spc="71">
                <a:solidFill>
                  <a:srgbClr val="5A7D94"/>
                </a:solidFill>
                <a:latin typeface="Helvetica World Bold"/>
                <a:ea typeface="Helvetica World Bold"/>
                <a:cs typeface="Helvetica World Bold"/>
                <a:sym typeface="Helvetica World Bold"/>
              </a:rPr>
              <a:t>E-Booking Startup in the Online Travel Industry</a:t>
            </a:r>
          </a:p>
          <a:p>
            <a:pPr algn="ctr" marL="0" indent="0" lvl="0">
              <a:lnSpc>
                <a:spcPts val="3317"/>
              </a:lnSpc>
            </a:pPr>
          </a:p>
          <a:p>
            <a:pPr algn="ctr" marL="0" indent="0" lvl="0">
              <a:lnSpc>
                <a:spcPts val="3317"/>
              </a:lnSpc>
            </a:pPr>
            <a:r>
              <a:rPr lang="en-US" sz="2369" spc="71">
                <a:solidFill>
                  <a:srgbClr val="5A7D94"/>
                </a:solidFill>
                <a:latin typeface="Helvetica World"/>
                <a:ea typeface="Helvetica World"/>
                <a:cs typeface="Helvetica World"/>
                <a:sym typeface="Helvetica World"/>
              </a:rPr>
              <a:t>Since its inception in April 2021, the company has experienced consistent growth within the online travel sector.</a:t>
            </a:r>
          </a:p>
          <a:p>
            <a:pPr algn="ctr" marL="0" indent="0" lvl="0">
              <a:lnSpc>
                <a:spcPts val="3317"/>
              </a:lnSpc>
            </a:pPr>
          </a:p>
          <a:p>
            <a:pPr algn="ctr">
              <a:lnSpc>
                <a:spcPts val="3317"/>
              </a:lnSpc>
            </a:pPr>
            <a:r>
              <a:rPr lang="en-US" b="true" sz="2369" spc="71">
                <a:solidFill>
                  <a:srgbClr val="5A7D94"/>
                </a:solidFill>
                <a:latin typeface="Helvetica World Bold"/>
                <a:ea typeface="Helvetica World Bold"/>
                <a:cs typeface="Helvetica World Bold"/>
                <a:sym typeface="Helvetica World Bold"/>
              </a:rPr>
              <a:t>TravelTide offers its customers access to the most extensive travel inventory available in the e-booking market!</a:t>
            </a:r>
          </a:p>
        </p:txBody>
      </p:sp>
      <p:grpSp>
        <p:nvGrpSpPr>
          <p:cNvPr name="Group 5" id="5"/>
          <p:cNvGrpSpPr>
            <a:grpSpLocks noChangeAspect="true"/>
          </p:cNvGrpSpPr>
          <p:nvPr/>
        </p:nvGrpSpPr>
        <p:grpSpPr>
          <a:xfrm rot="0">
            <a:off x="1028700" y="4783207"/>
            <a:ext cx="7801930" cy="4475093"/>
            <a:chOff x="0" y="0"/>
            <a:chExt cx="7981950" cy="4578350"/>
          </a:xfrm>
        </p:grpSpPr>
        <p:sp>
          <p:nvSpPr>
            <p:cNvPr name="Freeform 6" id="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7" id="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8" id="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9" id="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0" id="1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28" r="0" b="-3228"/>
              </a:stretch>
            </a:blipFill>
          </p:spPr>
        </p:sp>
      </p:grpSp>
      <p:sp>
        <p:nvSpPr>
          <p:cNvPr name="TextBox 11" id="11"/>
          <p:cNvSpPr txBox="true"/>
          <p:nvPr/>
        </p:nvSpPr>
        <p:spPr>
          <a:xfrm rot="0">
            <a:off x="1229550" y="1485133"/>
            <a:ext cx="5338051" cy="628015"/>
          </a:xfrm>
          <a:prstGeom prst="rect">
            <a:avLst/>
          </a:prstGeom>
        </p:spPr>
        <p:txBody>
          <a:bodyPr anchor="t" rtlCol="false" tIns="0" lIns="0" bIns="0" rIns="0">
            <a:spAutoFit/>
          </a:bodyPr>
          <a:lstStyle/>
          <a:p>
            <a:pPr algn="l">
              <a:lnSpc>
                <a:spcPts val="4759"/>
              </a:lnSpc>
              <a:spcBef>
                <a:spcPct val="0"/>
              </a:spcBef>
            </a:pPr>
            <a:r>
              <a:rPr lang="en-US" b="true" sz="3399" spc="169">
                <a:solidFill>
                  <a:srgbClr val="5A7D94"/>
                </a:solidFill>
                <a:latin typeface="Helvetica World Bold"/>
                <a:ea typeface="Helvetica World Bold"/>
                <a:cs typeface="Helvetica World Bold"/>
                <a:sym typeface="Helvetica World Bold"/>
              </a:rPr>
              <a:t>TravelTide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0">
            <a:off x="11807796" y="0"/>
            <a:ext cx="10287000" cy="10287000"/>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25046" t="0" r="-25046" b="0"/>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sp>
        <p:nvSpPr>
          <p:cNvPr name="Freeform 6" id="6"/>
          <p:cNvSpPr/>
          <p:nvPr/>
        </p:nvSpPr>
        <p:spPr>
          <a:xfrm flipH="false" flipV="false" rot="5400000">
            <a:off x="2245176" y="5061679"/>
            <a:ext cx="7500220" cy="163641"/>
          </a:xfrm>
          <a:custGeom>
            <a:avLst/>
            <a:gdLst/>
            <a:ahLst/>
            <a:cxnLst/>
            <a:rect r="r" b="b" t="t" l="l"/>
            <a:pathLst>
              <a:path h="163641" w="7500220">
                <a:moveTo>
                  <a:pt x="0" y="0"/>
                </a:moveTo>
                <a:lnTo>
                  <a:pt x="7500220" y="0"/>
                </a:lnTo>
                <a:lnTo>
                  <a:pt x="7500220" y="163642"/>
                </a:lnTo>
                <a:lnTo>
                  <a:pt x="0" y="1636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rnd">
            <a:noFill/>
            <a:prstDash val="sysDot"/>
            <a:round/>
          </a:ln>
        </p:spPr>
      </p:sp>
      <p:sp>
        <p:nvSpPr>
          <p:cNvPr name="TextBox 7" id="7"/>
          <p:cNvSpPr txBox="true"/>
          <p:nvPr/>
        </p:nvSpPr>
        <p:spPr>
          <a:xfrm rot="0">
            <a:off x="816332" y="3523981"/>
            <a:ext cx="4391419" cy="2492375"/>
          </a:xfrm>
          <a:prstGeom prst="rect">
            <a:avLst/>
          </a:prstGeom>
        </p:spPr>
        <p:txBody>
          <a:bodyPr anchor="t" rtlCol="false" tIns="0" lIns="0" bIns="0" rIns="0">
            <a:spAutoFit/>
          </a:bodyPr>
          <a:lstStyle/>
          <a:p>
            <a:pPr algn="r">
              <a:lnSpc>
                <a:spcPts val="8800"/>
              </a:lnSpc>
            </a:pPr>
            <a:r>
              <a:rPr lang="en-US" b="true" sz="8000">
                <a:solidFill>
                  <a:srgbClr val="5A7D94"/>
                </a:solidFill>
                <a:latin typeface="Helvetica World Bold"/>
                <a:ea typeface="Helvetica World Bold"/>
                <a:cs typeface="Helvetica World Bold"/>
                <a:sym typeface="Helvetica World Bold"/>
              </a:rPr>
              <a:t>Project Goals      </a:t>
            </a:r>
          </a:p>
        </p:txBody>
      </p:sp>
      <p:sp>
        <p:nvSpPr>
          <p:cNvPr name="TextBox 8" id="8"/>
          <p:cNvSpPr txBox="true"/>
          <p:nvPr/>
        </p:nvSpPr>
        <p:spPr>
          <a:xfrm rot="0">
            <a:off x="7559169" y="4073256"/>
            <a:ext cx="3863851" cy="1289050"/>
          </a:xfrm>
          <a:prstGeom prst="rect">
            <a:avLst/>
          </a:prstGeom>
        </p:spPr>
        <p:txBody>
          <a:bodyPr anchor="t" rtlCol="false" tIns="0" lIns="0" bIns="0" rIns="0">
            <a:spAutoFit/>
          </a:bodyPr>
          <a:lstStyle/>
          <a:p>
            <a:pPr algn="l" marL="539748" indent="-269874" lvl="1">
              <a:lnSpc>
                <a:spcPts val="3499"/>
              </a:lnSpc>
              <a:buFont typeface="Arial"/>
              <a:buChar char="•"/>
            </a:pPr>
            <a:r>
              <a:rPr lang="en-US" sz="2499" spc="74">
                <a:solidFill>
                  <a:srgbClr val="5A7D94"/>
                </a:solidFill>
                <a:latin typeface="Helvetica World"/>
                <a:ea typeface="Helvetica World"/>
                <a:cs typeface="Helvetica World"/>
                <a:sym typeface="Helvetica World"/>
              </a:rPr>
              <a:t>Categorize customers according to their behavior</a:t>
            </a:r>
          </a:p>
        </p:txBody>
      </p:sp>
      <p:sp>
        <p:nvSpPr>
          <p:cNvPr name="TextBox 9" id="9"/>
          <p:cNvSpPr txBox="true"/>
          <p:nvPr/>
        </p:nvSpPr>
        <p:spPr>
          <a:xfrm rot="0">
            <a:off x="6443628" y="1984374"/>
            <a:ext cx="4671882" cy="1289050"/>
          </a:xfrm>
          <a:prstGeom prst="rect">
            <a:avLst/>
          </a:prstGeom>
        </p:spPr>
        <p:txBody>
          <a:bodyPr anchor="t" rtlCol="false" tIns="0" lIns="0" bIns="0" rIns="0">
            <a:spAutoFit/>
          </a:bodyPr>
          <a:lstStyle/>
          <a:p>
            <a:pPr algn="l" marL="539748" indent="-269874" lvl="1">
              <a:lnSpc>
                <a:spcPts val="3499"/>
              </a:lnSpc>
              <a:buFont typeface="Arial"/>
              <a:buChar char="•"/>
            </a:pPr>
            <a:r>
              <a:rPr lang="en-US" sz="2499" spc="74">
                <a:solidFill>
                  <a:srgbClr val="5A7D94"/>
                </a:solidFill>
                <a:latin typeface="Helvetica World"/>
                <a:ea typeface="Helvetica World"/>
                <a:cs typeface="Helvetica World"/>
                <a:sym typeface="Helvetica World"/>
              </a:rPr>
              <a:t>Collect and analyze data to understand our customers and their travel habits.</a:t>
            </a:r>
          </a:p>
        </p:txBody>
      </p:sp>
      <p:sp>
        <p:nvSpPr>
          <p:cNvPr name="TextBox 10" id="10"/>
          <p:cNvSpPr txBox="true"/>
          <p:nvPr/>
        </p:nvSpPr>
        <p:spPr>
          <a:xfrm rot="0">
            <a:off x="6224895" y="6162137"/>
            <a:ext cx="5123683" cy="1727200"/>
          </a:xfrm>
          <a:prstGeom prst="rect">
            <a:avLst/>
          </a:prstGeom>
        </p:spPr>
        <p:txBody>
          <a:bodyPr anchor="t" rtlCol="false" tIns="0" lIns="0" bIns="0" rIns="0">
            <a:spAutoFit/>
          </a:bodyPr>
          <a:lstStyle/>
          <a:p>
            <a:pPr algn="just" marL="539748" indent="-269874" lvl="1">
              <a:lnSpc>
                <a:spcPts val="3499"/>
              </a:lnSpc>
              <a:buFont typeface="Arial"/>
              <a:buChar char="•"/>
            </a:pPr>
            <a:r>
              <a:rPr lang="en-US" sz="2499" spc="74">
                <a:solidFill>
                  <a:srgbClr val="5A7D94"/>
                </a:solidFill>
                <a:latin typeface="Helvetica World"/>
                <a:ea typeface="Helvetica World"/>
                <a:cs typeface="Helvetica World"/>
                <a:sym typeface="Helvetica World"/>
              </a:rPr>
              <a:t>Provide perks that motivate customers from each segment to return and engage with the experience again.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647029">
            <a:off x="12621372" y="-2448330"/>
            <a:ext cx="4896659" cy="4896659"/>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25046" t="0" r="-25046" b="0"/>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6" id="6"/>
          <p:cNvGrpSpPr>
            <a:grpSpLocks noChangeAspect="true"/>
          </p:cNvGrpSpPr>
          <p:nvPr/>
        </p:nvGrpSpPr>
        <p:grpSpPr>
          <a:xfrm rot="647029">
            <a:off x="11140017" y="8436390"/>
            <a:ext cx="4896659" cy="4896659"/>
            <a:chOff x="0" y="0"/>
            <a:chExt cx="4572000" cy="4572000"/>
          </a:xfrm>
        </p:grpSpPr>
        <p:sp>
          <p:nvSpPr>
            <p:cNvPr name="Freeform 7" id="7"/>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5"/>
              <a:stretch>
                <a:fillRect l="-24906" t="0" r="-24906" b="0"/>
              </a:stretch>
            </a:blipFill>
          </p:spPr>
        </p:sp>
        <p:sp>
          <p:nvSpPr>
            <p:cNvPr name="Freeform 8" id="8"/>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sp>
        <p:nvSpPr>
          <p:cNvPr name="TextBox 9" id="9"/>
          <p:cNvSpPr txBox="true"/>
          <p:nvPr/>
        </p:nvSpPr>
        <p:spPr>
          <a:xfrm rot="0">
            <a:off x="4685586" y="3113512"/>
            <a:ext cx="8115300" cy="1208405"/>
          </a:xfrm>
          <a:prstGeom prst="rect">
            <a:avLst/>
          </a:prstGeom>
        </p:spPr>
        <p:txBody>
          <a:bodyPr anchor="t" rtlCol="false" tIns="0" lIns="0" bIns="0" rIns="0">
            <a:spAutoFit/>
          </a:bodyPr>
          <a:lstStyle/>
          <a:p>
            <a:pPr algn="just" marL="0" indent="0" lvl="0">
              <a:lnSpc>
                <a:spcPts val="3359"/>
              </a:lnSpc>
            </a:pPr>
            <a:r>
              <a:rPr lang="en-US" b="true" sz="2399" spc="71">
                <a:solidFill>
                  <a:srgbClr val="5A7D94"/>
                </a:solidFill>
                <a:latin typeface="Helvetica World Bold"/>
                <a:ea typeface="Helvetica World Bold"/>
                <a:cs typeface="Helvetica World Bold"/>
                <a:sym typeface="Helvetica World Bold"/>
              </a:rPr>
              <a:t>Cohort Selection &amp; </a:t>
            </a:r>
            <a:r>
              <a:rPr lang="en-US" b="true" sz="2399" spc="71">
                <a:solidFill>
                  <a:srgbClr val="5A7D94"/>
                </a:solidFill>
                <a:latin typeface="Helvetica World Bold"/>
                <a:ea typeface="Helvetica World Bold"/>
                <a:cs typeface="Helvetica World Bold"/>
                <a:sym typeface="Helvetica World Bold"/>
              </a:rPr>
              <a:t>EDA</a:t>
            </a:r>
          </a:p>
          <a:p>
            <a:pPr algn="just">
              <a:lnSpc>
                <a:spcPts val="3079"/>
              </a:lnSpc>
            </a:pPr>
            <a:r>
              <a:rPr lang="en-US" sz="2199" spc="65">
                <a:solidFill>
                  <a:srgbClr val="5A7D94"/>
                </a:solidFill>
                <a:latin typeface="Helvetica World"/>
                <a:ea typeface="Helvetica World"/>
                <a:cs typeface="Helvetica World"/>
                <a:sym typeface="Helvetica World"/>
              </a:rPr>
              <a:t>By integrating different tools, we refined the data to ensure we have the optimal raw material for the next step.</a:t>
            </a:r>
          </a:p>
        </p:txBody>
      </p:sp>
      <p:sp>
        <p:nvSpPr>
          <p:cNvPr name="AutoShape 10" id="10"/>
          <p:cNvSpPr/>
          <p:nvPr/>
        </p:nvSpPr>
        <p:spPr>
          <a:xfrm flipH="true">
            <a:off x="7893477" y="3736765"/>
            <a:ext cx="4907409" cy="2289493"/>
          </a:xfrm>
          <a:prstGeom prst="line">
            <a:avLst/>
          </a:prstGeom>
          <a:ln cap="flat" w="38100">
            <a:solidFill>
              <a:srgbClr val="5A7D94"/>
            </a:solidFill>
            <a:prstDash val="solid"/>
            <a:headEnd type="none" len="sm" w="sm"/>
            <a:tailEnd type="arrow" len="sm" w="med"/>
          </a:ln>
        </p:spPr>
      </p:sp>
      <p:sp>
        <p:nvSpPr>
          <p:cNvPr name="TextBox 11" id="11"/>
          <p:cNvSpPr txBox="true"/>
          <p:nvPr/>
        </p:nvSpPr>
        <p:spPr>
          <a:xfrm rot="0">
            <a:off x="701640" y="5207743"/>
            <a:ext cx="7191837" cy="1598930"/>
          </a:xfrm>
          <a:prstGeom prst="rect">
            <a:avLst/>
          </a:prstGeom>
        </p:spPr>
        <p:txBody>
          <a:bodyPr anchor="t" rtlCol="false" tIns="0" lIns="0" bIns="0" rIns="0">
            <a:spAutoFit/>
          </a:bodyPr>
          <a:lstStyle/>
          <a:p>
            <a:pPr algn="ctr" marL="0" indent="0" lvl="0">
              <a:lnSpc>
                <a:spcPts val="3359"/>
              </a:lnSpc>
            </a:pPr>
            <a:r>
              <a:rPr lang="en-US" b="true" sz="2399" spc="71">
                <a:solidFill>
                  <a:srgbClr val="5A7D94"/>
                </a:solidFill>
                <a:latin typeface="Helvetica World Bold"/>
                <a:ea typeface="Helvetica World Bold"/>
                <a:cs typeface="Helvetica World Bold"/>
                <a:sym typeface="Helvetica World Bold"/>
              </a:rPr>
              <a:t>Segmentation</a:t>
            </a:r>
          </a:p>
          <a:p>
            <a:pPr algn="ctr">
              <a:lnSpc>
                <a:spcPts val="3079"/>
              </a:lnSpc>
            </a:pPr>
            <a:r>
              <a:rPr lang="en-US" sz="2199" spc="65">
                <a:solidFill>
                  <a:srgbClr val="5A7D94"/>
                </a:solidFill>
                <a:latin typeface="Helvetica World"/>
                <a:ea typeface="Helvetica World"/>
                <a:cs typeface="Helvetica World"/>
                <a:sym typeface="Helvetica World"/>
              </a:rPr>
              <a:t>We categorize users based on various metrics, including sums, averages, demographics, and finding patterns in common.</a:t>
            </a:r>
          </a:p>
        </p:txBody>
      </p:sp>
      <p:sp>
        <p:nvSpPr>
          <p:cNvPr name="AutoShape 12" id="12"/>
          <p:cNvSpPr/>
          <p:nvPr/>
        </p:nvSpPr>
        <p:spPr>
          <a:xfrm flipH="true" flipV="true">
            <a:off x="701640" y="6026258"/>
            <a:ext cx="1846696" cy="2697458"/>
          </a:xfrm>
          <a:prstGeom prst="line">
            <a:avLst/>
          </a:prstGeom>
          <a:ln cap="flat" w="38100">
            <a:solidFill>
              <a:srgbClr val="5A7D94"/>
            </a:solidFill>
            <a:prstDash val="solid"/>
            <a:headEnd type="arrow" len="sm" w="med"/>
            <a:tailEnd type="none" len="sm" w="sm"/>
          </a:ln>
        </p:spPr>
      </p:sp>
      <p:sp>
        <p:nvSpPr>
          <p:cNvPr name="Freeform 13" id="13"/>
          <p:cNvSpPr/>
          <p:nvPr/>
        </p:nvSpPr>
        <p:spPr>
          <a:xfrm flipH="false" flipV="false" rot="0">
            <a:off x="3815441" y="7511491"/>
            <a:ext cx="870145" cy="863619"/>
          </a:xfrm>
          <a:custGeom>
            <a:avLst/>
            <a:gdLst/>
            <a:ahLst/>
            <a:cxnLst/>
            <a:rect r="r" b="b" t="t" l="l"/>
            <a:pathLst>
              <a:path h="863619" w="870145">
                <a:moveTo>
                  <a:pt x="0" y="0"/>
                </a:moveTo>
                <a:lnTo>
                  <a:pt x="870145" y="0"/>
                </a:lnTo>
                <a:lnTo>
                  <a:pt x="870145" y="863619"/>
                </a:lnTo>
                <a:lnTo>
                  <a:pt x="0" y="863619"/>
                </a:lnTo>
                <a:lnTo>
                  <a:pt x="0" y="0"/>
                </a:lnTo>
                <a:close/>
              </a:path>
            </a:pathLst>
          </a:custGeom>
          <a:blipFill>
            <a:blip r:embed="rId6"/>
            <a:stretch>
              <a:fillRect l="0" t="0" r="0" b="0"/>
            </a:stretch>
          </a:blipFill>
        </p:spPr>
      </p:sp>
      <p:sp>
        <p:nvSpPr>
          <p:cNvPr name="TextBox 14" id="14"/>
          <p:cNvSpPr txBox="true"/>
          <p:nvPr/>
        </p:nvSpPr>
        <p:spPr>
          <a:xfrm rot="0">
            <a:off x="701640" y="1085850"/>
            <a:ext cx="10742556" cy="850900"/>
          </a:xfrm>
          <a:prstGeom prst="rect">
            <a:avLst/>
          </a:prstGeom>
        </p:spPr>
        <p:txBody>
          <a:bodyPr anchor="t" rtlCol="false" tIns="0" lIns="0" bIns="0" rIns="0">
            <a:spAutoFit/>
          </a:bodyPr>
          <a:lstStyle/>
          <a:p>
            <a:pPr algn="l">
              <a:lnSpc>
                <a:spcPts val="6049"/>
              </a:lnSpc>
            </a:pPr>
            <a:r>
              <a:rPr lang="en-US" sz="5499" b="true">
                <a:solidFill>
                  <a:srgbClr val="5A7D94"/>
                </a:solidFill>
                <a:latin typeface="Helvetica World Bold"/>
                <a:ea typeface="Helvetica World Bold"/>
                <a:cs typeface="Helvetica World Bold"/>
                <a:sym typeface="Helvetica World Bold"/>
              </a:rPr>
              <a:t>The Journey from Data to Perks</a:t>
            </a:r>
          </a:p>
        </p:txBody>
      </p:sp>
      <p:sp>
        <p:nvSpPr>
          <p:cNvPr name="TextBox 15" id="15"/>
          <p:cNvSpPr txBox="true"/>
          <p:nvPr/>
        </p:nvSpPr>
        <p:spPr>
          <a:xfrm rot="0">
            <a:off x="2548337" y="7905200"/>
            <a:ext cx="7191837" cy="1598930"/>
          </a:xfrm>
          <a:prstGeom prst="rect">
            <a:avLst/>
          </a:prstGeom>
        </p:spPr>
        <p:txBody>
          <a:bodyPr anchor="t" rtlCol="false" tIns="0" lIns="0" bIns="0" rIns="0">
            <a:spAutoFit/>
          </a:bodyPr>
          <a:lstStyle/>
          <a:p>
            <a:pPr algn="r" marL="0" indent="0" lvl="0">
              <a:lnSpc>
                <a:spcPts val="3359"/>
              </a:lnSpc>
            </a:pPr>
            <a:r>
              <a:rPr lang="en-US" b="true" sz="2399" spc="71">
                <a:solidFill>
                  <a:srgbClr val="5A7D94"/>
                </a:solidFill>
                <a:latin typeface="Helvetica World Bold"/>
                <a:ea typeface="Helvetica World Bold"/>
                <a:cs typeface="Helvetica World Bold"/>
                <a:sym typeface="Helvetica World Bold"/>
              </a:rPr>
              <a:t>Rewarding Program – Perks</a:t>
            </a:r>
          </a:p>
          <a:p>
            <a:pPr algn="r">
              <a:lnSpc>
                <a:spcPts val="3079"/>
              </a:lnSpc>
            </a:pPr>
            <a:r>
              <a:rPr lang="en-US" sz="2199" spc="65">
                <a:solidFill>
                  <a:srgbClr val="5A7D94"/>
                </a:solidFill>
                <a:latin typeface="Helvetica World"/>
                <a:ea typeface="Helvetica World"/>
                <a:cs typeface="Helvetica World"/>
                <a:sym typeface="Helvetica World"/>
              </a:rPr>
              <a:t>Once we have a clear understanding of our clients' profiles, we decided to assign various perks to acknowledge and reward their preferences.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252815">
            <a:off x="-13992853" y="-9797581"/>
            <a:ext cx="19595163" cy="19595163"/>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0" t="-25046" r="0" b="-25046"/>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sp>
        <p:nvSpPr>
          <p:cNvPr name="Freeform 6" id="6"/>
          <p:cNvSpPr/>
          <p:nvPr/>
        </p:nvSpPr>
        <p:spPr>
          <a:xfrm flipH="false" flipV="false" rot="0">
            <a:off x="6473776" y="4834348"/>
            <a:ext cx="9602143" cy="4972030"/>
          </a:xfrm>
          <a:custGeom>
            <a:avLst/>
            <a:gdLst/>
            <a:ahLst/>
            <a:cxnLst/>
            <a:rect r="r" b="b" t="t" l="l"/>
            <a:pathLst>
              <a:path h="4972030" w="9602143">
                <a:moveTo>
                  <a:pt x="0" y="0"/>
                </a:moveTo>
                <a:lnTo>
                  <a:pt x="9602143" y="0"/>
                </a:lnTo>
                <a:lnTo>
                  <a:pt x="9602143" y="4972030"/>
                </a:lnTo>
                <a:lnTo>
                  <a:pt x="0" y="4972030"/>
                </a:lnTo>
                <a:lnTo>
                  <a:pt x="0" y="0"/>
                </a:lnTo>
                <a:close/>
              </a:path>
            </a:pathLst>
          </a:custGeom>
          <a:blipFill>
            <a:blip r:embed="rId5"/>
            <a:stretch>
              <a:fillRect l="0" t="0" r="0" b="0"/>
            </a:stretch>
          </a:blipFill>
        </p:spPr>
      </p:sp>
      <p:sp>
        <p:nvSpPr>
          <p:cNvPr name="TextBox 7" id="7"/>
          <p:cNvSpPr txBox="true"/>
          <p:nvPr/>
        </p:nvSpPr>
        <p:spPr>
          <a:xfrm rot="0">
            <a:off x="6295701" y="544872"/>
            <a:ext cx="10562430" cy="1034330"/>
          </a:xfrm>
          <a:prstGeom prst="rect">
            <a:avLst/>
          </a:prstGeom>
        </p:spPr>
        <p:txBody>
          <a:bodyPr anchor="t" rtlCol="false" tIns="0" lIns="0" bIns="0" rIns="0">
            <a:spAutoFit/>
          </a:bodyPr>
          <a:lstStyle/>
          <a:p>
            <a:pPr algn="ctr">
              <a:lnSpc>
                <a:spcPts val="7267"/>
              </a:lnSpc>
            </a:pPr>
            <a:r>
              <a:rPr lang="en-US" b="true" sz="6606">
                <a:solidFill>
                  <a:srgbClr val="5A7D94"/>
                </a:solidFill>
                <a:latin typeface="Helvetica World Bold"/>
                <a:ea typeface="Helvetica World Bold"/>
                <a:cs typeface="Helvetica World Bold"/>
                <a:sym typeface="Helvetica World Bold"/>
              </a:rPr>
              <a:t>Where Our Users Reside</a:t>
            </a:r>
          </a:p>
        </p:txBody>
      </p:sp>
      <p:sp>
        <p:nvSpPr>
          <p:cNvPr name="TextBox 8" id="8"/>
          <p:cNvSpPr txBox="true"/>
          <p:nvPr/>
        </p:nvSpPr>
        <p:spPr>
          <a:xfrm rot="0">
            <a:off x="6473776" y="2008349"/>
            <a:ext cx="9717830" cy="872490"/>
          </a:xfrm>
          <a:prstGeom prst="rect">
            <a:avLst/>
          </a:prstGeom>
        </p:spPr>
        <p:txBody>
          <a:bodyPr anchor="t" rtlCol="false" tIns="0" lIns="0" bIns="0" rIns="0">
            <a:spAutoFit/>
          </a:bodyPr>
          <a:lstStyle/>
          <a:p>
            <a:pPr algn="ctr">
              <a:lnSpc>
                <a:spcPts val="3359"/>
              </a:lnSpc>
            </a:pPr>
            <a:r>
              <a:rPr lang="en-US" b="true" sz="2399" spc="71">
                <a:solidFill>
                  <a:srgbClr val="5A7D94"/>
                </a:solidFill>
                <a:latin typeface="Helvetica World Bold"/>
                <a:ea typeface="Helvetica World Bold"/>
                <a:cs typeface="Helvetica World Bold"/>
                <a:sym typeface="Helvetica World Bold"/>
              </a:rPr>
              <a:t>TravelTide brings together a lively community of travelers from the USA and Canada.</a:t>
            </a:r>
          </a:p>
        </p:txBody>
      </p:sp>
      <p:sp>
        <p:nvSpPr>
          <p:cNvPr name="TextBox 9" id="9"/>
          <p:cNvSpPr txBox="true"/>
          <p:nvPr/>
        </p:nvSpPr>
        <p:spPr>
          <a:xfrm rot="0">
            <a:off x="6473776" y="4046737"/>
            <a:ext cx="9461570" cy="424815"/>
          </a:xfrm>
          <a:prstGeom prst="rect">
            <a:avLst/>
          </a:prstGeom>
        </p:spPr>
        <p:txBody>
          <a:bodyPr anchor="t" rtlCol="false" tIns="0" lIns="0" bIns="0" rIns="0">
            <a:spAutoFit/>
          </a:bodyPr>
          <a:lstStyle/>
          <a:p>
            <a:pPr algn="just">
              <a:lnSpc>
                <a:spcPts val="3359"/>
              </a:lnSpc>
            </a:pPr>
            <a:r>
              <a:rPr lang="en-US" b="true" sz="2399" i="true" spc="71">
                <a:solidFill>
                  <a:srgbClr val="7799A3"/>
                </a:solidFill>
                <a:latin typeface="Helvetica World Bold Italics"/>
                <a:ea typeface="Helvetica World Bold Italics"/>
                <a:cs typeface="Helvetica World Bold Italics"/>
                <a:sym typeface="Helvetica World Bold Italics"/>
              </a:rPr>
              <a:t>About 30% of the users in our study live in these five cities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605992">
            <a:off x="222442" y="-1917298"/>
            <a:ext cx="5159858" cy="5159858"/>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0" t="-16666" r="0" b="-16666"/>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sp>
        <p:nvSpPr>
          <p:cNvPr name="Freeform 6" id="6"/>
          <p:cNvSpPr/>
          <p:nvPr/>
        </p:nvSpPr>
        <p:spPr>
          <a:xfrm flipH="false" flipV="false" rot="0">
            <a:off x="8744693" y="414647"/>
            <a:ext cx="8769155" cy="8702787"/>
          </a:xfrm>
          <a:custGeom>
            <a:avLst/>
            <a:gdLst/>
            <a:ahLst/>
            <a:cxnLst/>
            <a:rect r="r" b="b" t="t" l="l"/>
            <a:pathLst>
              <a:path h="8702787" w="8769155">
                <a:moveTo>
                  <a:pt x="0" y="0"/>
                </a:moveTo>
                <a:lnTo>
                  <a:pt x="8769155" y="0"/>
                </a:lnTo>
                <a:lnTo>
                  <a:pt x="8769155" y="8702787"/>
                </a:lnTo>
                <a:lnTo>
                  <a:pt x="0" y="8702787"/>
                </a:lnTo>
                <a:lnTo>
                  <a:pt x="0" y="0"/>
                </a:lnTo>
                <a:close/>
              </a:path>
            </a:pathLst>
          </a:custGeom>
          <a:blipFill>
            <a:blip r:embed="rId5"/>
            <a:stretch>
              <a:fillRect l="0" t="-141" r="0" b="-141"/>
            </a:stretch>
          </a:blipFill>
        </p:spPr>
      </p:sp>
      <p:sp>
        <p:nvSpPr>
          <p:cNvPr name="TextBox 7" id="7"/>
          <p:cNvSpPr txBox="true"/>
          <p:nvPr/>
        </p:nvSpPr>
        <p:spPr>
          <a:xfrm rot="0">
            <a:off x="158822" y="3959809"/>
            <a:ext cx="4776288" cy="796925"/>
          </a:xfrm>
          <a:prstGeom prst="rect">
            <a:avLst/>
          </a:prstGeom>
        </p:spPr>
        <p:txBody>
          <a:bodyPr anchor="t" rtlCol="false" tIns="0" lIns="0" bIns="0" rIns="0">
            <a:spAutoFit/>
          </a:bodyPr>
          <a:lstStyle/>
          <a:p>
            <a:pPr algn="l">
              <a:lnSpc>
                <a:spcPts val="5500"/>
              </a:lnSpc>
            </a:pPr>
            <a:r>
              <a:rPr lang="en-US" sz="5000" b="true">
                <a:solidFill>
                  <a:srgbClr val="5A7D94"/>
                </a:solidFill>
                <a:latin typeface="Helvetica World Bold"/>
                <a:ea typeface="Helvetica World Bold"/>
                <a:cs typeface="Helvetica World Bold"/>
                <a:sym typeface="Helvetica World Bold"/>
              </a:rPr>
              <a:t>Cohort &amp; Facts</a:t>
            </a:r>
          </a:p>
        </p:txBody>
      </p:sp>
      <p:sp>
        <p:nvSpPr>
          <p:cNvPr name="TextBox 8" id="8"/>
          <p:cNvSpPr txBox="true"/>
          <p:nvPr/>
        </p:nvSpPr>
        <p:spPr>
          <a:xfrm rot="0">
            <a:off x="316407" y="5124450"/>
            <a:ext cx="3667025" cy="1205140"/>
          </a:xfrm>
          <a:prstGeom prst="rect">
            <a:avLst/>
          </a:prstGeom>
        </p:spPr>
        <p:txBody>
          <a:bodyPr anchor="t" rtlCol="false" tIns="0" lIns="0" bIns="0" rIns="0">
            <a:spAutoFit/>
          </a:bodyPr>
          <a:lstStyle/>
          <a:p>
            <a:pPr algn="l">
              <a:lnSpc>
                <a:spcPts val="2298"/>
              </a:lnSpc>
            </a:pPr>
            <a:r>
              <a:rPr lang="en-US" sz="1642" spc="49">
                <a:solidFill>
                  <a:srgbClr val="5A7D94"/>
                </a:solidFill>
                <a:latin typeface="Helvetica World"/>
                <a:ea typeface="Helvetica World"/>
                <a:cs typeface="Helvetica World"/>
                <a:sym typeface="Helvetica World"/>
              </a:rPr>
              <a:t>We have extended the cohort duration from </a:t>
            </a:r>
            <a:r>
              <a:rPr lang="en-US" b="true" sz="1642" spc="49">
                <a:solidFill>
                  <a:srgbClr val="5A7D94"/>
                </a:solidFill>
                <a:latin typeface="Helvetica World Bold"/>
                <a:ea typeface="Helvetica World Bold"/>
                <a:cs typeface="Helvetica World Bold"/>
                <a:sym typeface="Helvetica World Bold"/>
              </a:rPr>
              <a:t>6 months to 1 year</a:t>
            </a:r>
            <a:r>
              <a:rPr lang="en-US" sz="1642" spc="49">
                <a:solidFill>
                  <a:srgbClr val="5A7D94"/>
                </a:solidFill>
                <a:latin typeface="Helvetica World"/>
                <a:ea typeface="Helvetica World"/>
                <a:cs typeface="Helvetica World"/>
                <a:sym typeface="Helvetica World"/>
              </a:rPr>
              <a:t> to analyze user behavior across all </a:t>
            </a:r>
            <a:r>
              <a:rPr lang="en-US" b="true" sz="1642" spc="49">
                <a:solidFill>
                  <a:srgbClr val="5A7D94"/>
                </a:solidFill>
                <a:latin typeface="Helvetica World Bold"/>
                <a:ea typeface="Helvetica World Bold"/>
                <a:cs typeface="Helvetica World Bold"/>
                <a:sym typeface="Helvetica World Bold"/>
              </a:rPr>
              <a:t>4 seasons</a:t>
            </a:r>
            <a:r>
              <a:rPr lang="en-US" sz="1642" spc="49">
                <a:solidFill>
                  <a:srgbClr val="5A7D94"/>
                </a:solidFill>
                <a:latin typeface="Helvetica World"/>
                <a:ea typeface="Helvetica World"/>
                <a:cs typeface="Helvetica World"/>
                <a:sym typeface="Helvetica World"/>
              </a:rPr>
              <a:t>.</a:t>
            </a:r>
          </a:p>
        </p:txBody>
      </p:sp>
      <p:sp>
        <p:nvSpPr>
          <p:cNvPr name="TextBox 9" id="9"/>
          <p:cNvSpPr txBox="true"/>
          <p:nvPr/>
        </p:nvSpPr>
        <p:spPr>
          <a:xfrm rot="0">
            <a:off x="316407" y="6829208"/>
            <a:ext cx="1468420" cy="495595"/>
          </a:xfrm>
          <a:prstGeom prst="rect">
            <a:avLst/>
          </a:prstGeom>
        </p:spPr>
        <p:txBody>
          <a:bodyPr anchor="t" rtlCol="false" tIns="0" lIns="0" bIns="0" rIns="0">
            <a:spAutoFit/>
          </a:bodyPr>
          <a:lstStyle/>
          <a:p>
            <a:pPr algn="ctr">
              <a:lnSpc>
                <a:spcPts val="1980"/>
              </a:lnSpc>
            </a:pPr>
            <a:r>
              <a:rPr lang="en-US" sz="1414" spc="42">
                <a:solidFill>
                  <a:srgbClr val="5A7D94"/>
                </a:solidFill>
                <a:latin typeface="Lilita One"/>
                <a:ea typeface="Lilita One"/>
                <a:cs typeface="Lilita One"/>
                <a:sym typeface="Lilita One"/>
              </a:rPr>
              <a:t>TravelTide Launch</a:t>
            </a:r>
          </a:p>
          <a:p>
            <a:pPr algn="ctr">
              <a:lnSpc>
                <a:spcPts val="1980"/>
              </a:lnSpc>
              <a:spcBef>
                <a:spcPct val="0"/>
              </a:spcBef>
            </a:pPr>
            <a:r>
              <a:rPr lang="en-US" sz="1414" spc="42">
                <a:solidFill>
                  <a:srgbClr val="5A7D94"/>
                </a:solidFill>
                <a:latin typeface="Lilita One"/>
                <a:ea typeface="Lilita One"/>
                <a:cs typeface="Lilita One"/>
                <a:sym typeface="Lilita One"/>
              </a:rPr>
              <a:t>April 2021</a:t>
            </a:r>
          </a:p>
        </p:txBody>
      </p:sp>
      <p:grpSp>
        <p:nvGrpSpPr>
          <p:cNvPr name="Group 10" id="10"/>
          <p:cNvGrpSpPr/>
          <p:nvPr/>
        </p:nvGrpSpPr>
        <p:grpSpPr>
          <a:xfrm rot="0">
            <a:off x="1110933" y="7470113"/>
            <a:ext cx="6497035" cy="1420225"/>
            <a:chOff x="0" y="0"/>
            <a:chExt cx="1814769" cy="396701"/>
          </a:xfrm>
        </p:grpSpPr>
        <p:sp>
          <p:nvSpPr>
            <p:cNvPr name="Freeform 11" id="11"/>
            <p:cNvSpPr/>
            <p:nvPr/>
          </p:nvSpPr>
          <p:spPr>
            <a:xfrm flipH="false" flipV="false" rot="0">
              <a:off x="0" y="0"/>
              <a:ext cx="1814769" cy="396701"/>
            </a:xfrm>
            <a:custGeom>
              <a:avLst/>
              <a:gdLst/>
              <a:ahLst/>
              <a:cxnLst/>
              <a:rect r="r" b="b" t="t" l="l"/>
              <a:pathLst>
                <a:path h="396701" w="1814769">
                  <a:moveTo>
                    <a:pt x="20257" y="0"/>
                  </a:moveTo>
                  <a:lnTo>
                    <a:pt x="1794512" y="0"/>
                  </a:lnTo>
                  <a:cubicBezTo>
                    <a:pt x="1799884" y="0"/>
                    <a:pt x="1805037" y="2134"/>
                    <a:pt x="1808836" y="5933"/>
                  </a:cubicBezTo>
                  <a:cubicBezTo>
                    <a:pt x="1812635" y="9732"/>
                    <a:pt x="1814769" y="14885"/>
                    <a:pt x="1814769" y="20257"/>
                  </a:cubicBezTo>
                  <a:lnTo>
                    <a:pt x="1814769" y="376444"/>
                  </a:lnTo>
                  <a:cubicBezTo>
                    <a:pt x="1814769" y="387631"/>
                    <a:pt x="1805699" y="396701"/>
                    <a:pt x="1794512" y="396701"/>
                  </a:cubicBezTo>
                  <a:lnTo>
                    <a:pt x="20257" y="396701"/>
                  </a:lnTo>
                  <a:cubicBezTo>
                    <a:pt x="14885" y="396701"/>
                    <a:pt x="9732" y="394567"/>
                    <a:pt x="5933" y="390768"/>
                  </a:cubicBezTo>
                  <a:cubicBezTo>
                    <a:pt x="2134" y="386969"/>
                    <a:pt x="0" y="381816"/>
                    <a:pt x="0" y="376444"/>
                  </a:cubicBezTo>
                  <a:lnTo>
                    <a:pt x="0" y="20257"/>
                  </a:lnTo>
                  <a:cubicBezTo>
                    <a:pt x="0" y="14885"/>
                    <a:pt x="2134" y="9732"/>
                    <a:pt x="5933" y="5933"/>
                  </a:cubicBezTo>
                  <a:cubicBezTo>
                    <a:pt x="9732" y="2134"/>
                    <a:pt x="14885" y="0"/>
                    <a:pt x="20257" y="0"/>
                  </a:cubicBezTo>
                  <a:close/>
                </a:path>
              </a:pathLst>
            </a:custGeom>
            <a:solidFill>
              <a:srgbClr val="000000">
                <a:alpha val="0"/>
              </a:srgbClr>
            </a:solidFill>
            <a:ln w="38100" cap="sq">
              <a:solidFill>
                <a:srgbClr val="9A9B92"/>
              </a:solidFill>
              <a:prstDash val="solid"/>
              <a:miter/>
            </a:ln>
          </p:spPr>
        </p:sp>
        <p:sp>
          <p:nvSpPr>
            <p:cNvPr name="TextBox 12" id="12"/>
            <p:cNvSpPr txBox="true"/>
            <p:nvPr/>
          </p:nvSpPr>
          <p:spPr>
            <a:xfrm>
              <a:off x="0" y="28575"/>
              <a:ext cx="1814769" cy="368126"/>
            </a:xfrm>
            <a:prstGeom prst="rect">
              <a:avLst/>
            </a:prstGeom>
          </p:spPr>
          <p:txBody>
            <a:bodyPr anchor="ctr" rtlCol="false" tIns="50800" lIns="50800" bIns="50800" rIns="50800"/>
            <a:lstStyle/>
            <a:p>
              <a:pPr algn="ctr">
                <a:lnSpc>
                  <a:spcPts val="2640"/>
                </a:lnSpc>
              </a:pPr>
            </a:p>
          </p:txBody>
        </p:sp>
      </p:grpSp>
      <p:sp>
        <p:nvSpPr>
          <p:cNvPr name="TextBox 13" id="13"/>
          <p:cNvSpPr txBox="true"/>
          <p:nvPr/>
        </p:nvSpPr>
        <p:spPr>
          <a:xfrm rot="0">
            <a:off x="4342197" y="7609036"/>
            <a:ext cx="2685453" cy="300894"/>
          </a:xfrm>
          <a:prstGeom prst="rect">
            <a:avLst/>
          </a:prstGeom>
        </p:spPr>
        <p:txBody>
          <a:bodyPr anchor="t" rtlCol="false" tIns="0" lIns="0" bIns="0" rIns="0">
            <a:spAutoFit/>
          </a:bodyPr>
          <a:lstStyle/>
          <a:p>
            <a:pPr algn="ctr">
              <a:lnSpc>
                <a:spcPts val="2376"/>
              </a:lnSpc>
              <a:spcBef>
                <a:spcPct val="0"/>
              </a:spcBef>
            </a:pPr>
            <a:r>
              <a:rPr lang="en-US" sz="1697" spc="50">
                <a:solidFill>
                  <a:srgbClr val="5A7D94"/>
                </a:solidFill>
                <a:latin typeface="Lilita One"/>
                <a:ea typeface="Lilita One"/>
                <a:cs typeface="Lilita One"/>
                <a:sym typeface="Lilita One"/>
              </a:rPr>
              <a:t>Cohort</a:t>
            </a:r>
          </a:p>
        </p:txBody>
      </p:sp>
      <p:sp>
        <p:nvSpPr>
          <p:cNvPr name="TextBox 14" id="14"/>
          <p:cNvSpPr txBox="true"/>
          <p:nvPr/>
        </p:nvSpPr>
        <p:spPr>
          <a:xfrm rot="0">
            <a:off x="4013351" y="7989169"/>
            <a:ext cx="3343145" cy="495595"/>
          </a:xfrm>
          <a:prstGeom prst="rect">
            <a:avLst/>
          </a:prstGeom>
        </p:spPr>
        <p:txBody>
          <a:bodyPr anchor="t" rtlCol="false" tIns="0" lIns="0" bIns="0" rIns="0">
            <a:spAutoFit/>
          </a:bodyPr>
          <a:lstStyle/>
          <a:p>
            <a:pPr algn="ctr">
              <a:lnSpc>
                <a:spcPts val="1980"/>
              </a:lnSpc>
            </a:pPr>
            <a:r>
              <a:rPr lang="en-US" sz="1414" spc="42">
                <a:solidFill>
                  <a:srgbClr val="5A7D94"/>
                </a:solidFill>
                <a:latin typeface="Lazydog"/>
                <a:ea typeface="Lazydog"/>
                <a:cs typeface="Lazydog"/>
                <a:sym typeface="Lazydog"/>
              </a:rPr>
              <a:t>Period: 28-Jul-22 to</a:t>
            </a:r>
            <a:r>
              <a:rPr lang="en-US" sz="1414" spc="42">
                <a:solidFill>
                  <a:srgbClr val="5A7D94"/>
                </a:solidFill>
                <a:latin typeface="Lazydog"/>
                <a:ea typeface="Lazydog"/>
                <a:cs typeface="Lazydog"/>
                <a:sym typeface="Lazydog"/>
              </a:rPr>
              <a:t> 28-Jul-23 </a:t>
            </a:r>
          </a:p>
          <a:p>
            <a:pPr algn="ctr">
              <a:lnSpc>
                <a:spcPts val="1980"/>
              </a:lnSpc>
              <a:spcBef>
                <a:spcPct val="0"/>
              </a:spcBef>
            </a:pPr>
            <a:r>
              <a:rPr lang="en-US" sz="1414">
                <a:solidFill>
                  <a:srgbClr val="5A7D94"/>
                </a:solidFill>
                <a:latin typeface="Lazydog"/>
                <a:ea typeface="Lazydog"/>
                <a:cs typeface="Lazydog"/>
                <a:sym typeface="Lazydog"/>
              </a:rPr>
              <a:t>Focus: Users with &gt; 7 sessions</a:t>
            </a:r>
          </a:p>
        </p:txBody>
      </p:sp>
      <p:sp>
        <p:nvSpPr>
          <p:cNvPr name="AutoShape 15" id="15"/>
          <p:cNvSpPr/>
          <p:nvPr/>
        </p:nvSpPr>
        <p:spPr>
          <a:xfrm flipH="true">
            <a:off x="1128896" y="7324804"/>
            <a:ext cx="0" cy="1498603"/>
          </a:xfrm>
          <a:prstGeom prst="line">
            <a:avLst/>
          </a:prstGeom>
          <a:ln cap="flat" w="38100">
            <a:solidFill>
              <a:srgbClr val="4F4433"/>
            </a:solidFill>
            <a:prstDash val="solid"/>
            <a:headEnd type="arrow" len="sm" w="med"/>
            <a:tailEnd type="none" len="sm" w="sm"/>
          </a:ln>
        </p:spPr>
      </p:sp>
      <p:sp>
        <p:nvSpPr>
          <p:cNvPr name="TextBox 16" id="16"/>
          <p:cNvSpPr txBox="true"/>
          <p:nvPr/>
        </p:nvSpPr>
        <p:spPr>
          <a:xfrm rot="0">
            <a:off x="3122662" y="6958897"/>
            <a:ext cx="1433902" cy="244123"/>
          </a:xfrm>
          <a:prstGeom prst="rect">
            <a:avLst/>
          </a:prstGeom>
        </p:spPr>
        <p:txBody>
          <a:bodyPr anchor="t" rtlCol="false" tIns="0" lIns="0" bIns="0" rIns="0">
            <a:spAutoFit/>
          </a:bodyPr>
          <a:lstStyle/>
          <a:p>
            <a:pPr algn="ctr">
              <a:lnSpc>
                <a:spcPts val="1980"/>
              </a:lnSpc>
              <a:spcBef>
                <a:spcPct val="0"/>
              </a:spcBef>
            </a:pPr>
            <a:r>
              <a:rPr lang="en-US" sz="1414" spc="42">
                <a:solidFill>
                  <a:srgbClr val="5A7D94"/>
                </a:solidFill>
                <a:latin typeface="Lilita One"/>
                <a:ea typeface="Lilita One"/>
                <a:cs typeface="Lilita One"/>
                <a:sym typeface="Lilita One"/>
              </a:rPr>
              <a:t>28-JUL-22</a:t>
            </a:r>
          </a:p>
        </p:txBody>
      </p:sp>
      <p:sp>
        <p:nvSpPr>
          <p:cNvPr name="AutoShape 17" id="17"/>
          <p:cNvSpPr/>
          <p:nvPr/>
        </p:nvSpPr>
        <p:spPr>
          <a:xfrm flipH="true">
            <a:off x="3865148" y="7271262"/>
            <a:ext cx="26467" cy="1619075"/>
          </a:xfrm>
          <a:prstGeom prst="line">
            <a:avLst/>
          </a:prstGeom>
          <a:ln cap="flat" w="38100">
            <a:solidFill>
              <a:srgbClr val="4F4433"/>
            </a:solidFill>
            <a:prstDash val="solid"/>
            <a:headEnd type="arrow" len="sm" w="med"/>
            <a:tailEnd type="none" len="sm" w="sm"/>
          </a:ln>
        </p:spPr>
      </p:sp>
      <p:sp>
        <p:nvSpPr>
          <p:cNvPr name="TextBox 18" id="18"/>
          <p:cNvSpPr txBox="true"/>
          <p:nvPr/>
        </p:nvSpPr>
        <p:spPr>
          <a:xfrm rot="0">
            <a:off x="6839016" y="7029697"/>
            <a:ext cx="1433902" cy="244123"/>
          </a:xfrm>
          <a:prstGeom prst="rect">
            <a:avLst/>
          </a:prstGeom>
        </p:spPr>
        <p:txBody>
          <a:bodyPr anchor="t" rtlCol="false" tIns="0" lIns="0" bIns="0" rIns="0">
            <a:spAutoFit/>
          </a:bodyPr>
          <a:lstStyle/>
          <a:p>
            <a:pPr algn="ctr">
              <a:lnSpc>
                <a:spcPts val="1980"/>
              </a:lnSpc>
              <a:spcBef>
                <a:spcPct val="0"/>
              </a:spcBef>
            </a:pPr>
            <a:r>
              <a:rPr lang="en-US" sz="1414" spc="42">
                <a:solidFill>
                  <a:srgbClr val="5A7D94"/>
                </a:solidFill>
                <a:latin typeface="Lilita One"/>
                <a:ea typeface="Lilita One"/>
                <a:cs typeface="Lilita One"/>
                <a:sym typeface="Lilita One"/>
              </a:rPr>
              <a:t>28-JUL-23</a:t>
            </a:r>
          </a:p>
        </p:txBody>
      </p:sp>
      <p:sp>
        <p:nvSpPr>
          <p:cNvPr name="AutoShape 19" id="19"/>
          <p:cNvSpPr/>
          <p:nvPr/>
        </p:nvSpPr>
        <p:spPr>
          <a:xfrm flipH="true">
            <a:off x="7567902" y="7342063"/>
            <a:ext cx="40067" cy="1492985"/>
          </a:xfrm>
          <a:prstGeom prst="line">
            <a:avLst/>
          </a:prstGeom>
          <a:ln cap="flat" w="38100">
            <a:solidFill>
              <a:srgbClr val="4F4433"/>
            </a:solidFill>
            <a:prstDash val="solid"/>
            <a:headEnd type="arrow" len="sm" w="med"/>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3973783" y="413865"/>
            <a:ext cx="14016592" cy="9759052"/>
          </a:xfrm>
          <a:custGeom>
            <a:avLst/>
            <a:gdLst/>
            <a:ahLst/>
            <a:cxnLst/>
            <a:rect r="r" b="b" t="t" l="l"/>
            <a:pathLst>
              <a:path h="9759052" w="14016592">
                <a:moveTo>
                  <a:pt x="0" y="0"/>
                </a:moveTo>
                <a:lnTo>
                  <a:pt x="14016592" y="0"/>
                </a:lnTo>
                <a:lnTo>
                  <a:pt x="14016592" y="9759052"/>
                </a:lnTo>
                <a:lnTo>
                  <a:pt x="0" y="9759052"/>
                </a:lnTo>
                <a:lnTo>
                  <a:pt x="0" y="0"/>
                </a:lnTo>
                <a:close/>
              </a:path>
            </a:pathLst>
          </a:custGeom>
          <a:blipFill>
            <a:blip r:embed="rId3"/>
            <a:stretch>
              <a:fillRect l="0" t="0" r="0" b="0"/>
            </a:stretch>
          </a:blipFill>
        </p:spPr>
      </p:sp>
      <p:grpSp>
        <p:nvGrpSpPr>
          <p:cNvPr name="Group 4" id="4"/>
          <p:cNvGrpSpPr>
            <a:grpSpLocks noChangeAspect="true"/>
          </p:cNvGrpSpPr>
          <p:nvPr/>
        </p:nvGrpSpPr>
        <p:grpSpPr>
          <a:xfrm rot="-605184">
            <a:off x="-1215109" y="-2104496"/>
            <a:ext cx="5935520" cy="5935520"/>
            <a:chOff x="0" y="0"/>
            <a:chExt cx="4572000" cy="4572000"/>
          </a:xfrm>
        </p:grpSpPr>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22727" t="0" r="-22727" b="0"/>
              </a:stretch>
            </a:blipFill>
          </p:spPr>
        </p:sp>
        <p:sp>
          <p:nvSpPr>
            <p:cNvPr name="Freeform 6" id="6"/>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5"/>
              <a:stretch>
                <a:fillRect l="0" t="0" r="0" b="0"/>
              </a:stretch>
            </a:blipFill>
          </p:spPr>
        </p:sp>
      </p:grpSp>
      <p:sp>
        <p:nvSpPr>
          <p:cNvPr name="Freeform 7" id="7"/>
          <p:cNvSpPr/>
          <p:nvPr/>
        </p:nvSpPr>
        <p:spPr>
          <a:xfrm flipH="false" flipV="false" rot="0">
            <a:off x="3973783" y="413865"/>
            <a:ext cx="3055620" cy="1229671"/>
          </a:xfrm>
          <a:custGeom>
            <a:avLst/>
            <a:gdLst/>
            <a:ahLst/>
            <a:cxnLst/>
            <a:rect r="r" b="b" t="t" l="l"/>
            <a:pathLst>
              <a:path h="1229671" w="3055620">
                <a:moveTo>
                  <a:pt x="0" y="0"/>
                </a:moveTo>
                <a:lnTo>
                  <a:pt x="3055620" y="0"/>
                </a:lnTo>
                <a:lnTo>
                  <a:pt x="3055620" y="1229670"/>
                </a:lnTo>
                <a:lnTo>
                  <a:pt x="0" y="1229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29436" y="7739568"/>
            <a:ext cx="4722175" cy="850900"/>
          </a:xfrm>
          <a:prstGeom prst="rect">
            <a:avLst/>
          </a:prstGeom>
        </p:spPr>
        <p:txBody>
          <a:bodyPr anchor="t" rtlCol="false" tIns="0" lIns="0" bIns="0" rIns="0">
            <a:spAutoFit/>
          </a:bodyPr>
          <a:lstStyle/>
          <a:p>
            <a:pPr algn="l">
              <a:lnSpc>
                <a:spcPts val="6049"/>
              </a:lnSpc>
            </a:pPr>
            <a:r>
              <a:rPr lang="en-US" sz="5499" b="true">
                <a:solidFill>
                  <a:srgbClr val="5A7D94"/>
                </a:solidFill>
                <a:latin typeface="Helvetica World Bold"/>
                <a:ea typeface="Helvetica World Bold"/>
                <a:cs typeface="Helvetica World Bold"/>
                <a:sym typeface="Helvetica World Bold"/>
              </a:rPr>
              <a:t>Decision Tree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a:grpSpLocks noChangeAspect="true"/>
          </p:cNvGrpSpPr>
          <p:nvPr/>
        </p:nvGrpSpPr>
        <p:grpSpPr>
          <a:xfrm rot="647029">
            <a:off x="12525178" y="-1818184"/>
            <a:ext cx="4896659" cy="4896659"/>
            <a:chOff x="0" y="0"/>
            <a:chExt cx="4572000" cy="4572000"/>
          </a:xfrm>
        </p:grpSpPr>
        <p:sp>
          <p:nvSpPr>
            <p:cNvPr name="Freeform 4" id="4"/>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3"/>
              <a:stretch>
                <a:fillRect l="-25046" t="0" r="-25046" b="0"/>
              </a:stretch>
            </a:blipFill>
          </p:spPr>
        </p:sp>
        <p:sp>
          <p:nvSpPr>
            <p:cNvPr name="Freeform 5" id="5"/>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6" id="6"/>
          <p:cNvGrpSpPr>
            <a:grpSpLocks noChangeAspect="true"/>
          </p:cNvGrpSpPr>
          <p:nvPr/>
        </p:nvGrpSpPr>
        <p:grpSpPr>
          <a:xfrm rot="647029">
            <a:off x="10601330" y="8282480"/>
            <a:ext cx="4896659" cy="4896659"/>
            <a:chOff x="0" y="0"/>
            <a:chExt cx="4572000" cy="4572000"/>
          </a:xfrm>
        </p:grpSpPr>
        <p:sp>
          <p:nvSpPr>
            <p:cNvPr name="Freeform 7" id="7"/>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5"/>
              <a:stretch>
                <a:fillRect l="-24906" t="0" r="-24906" b="0"/>
              </a:stretch>
            </a:blipFill>
          </p:spPr>
        </p:sp>
        <p:sp>
          <p:nvSpPr>
            <p:cNvPr name="Freeform 8" id="8"/>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grpSp>
        <p:nvGrpSpPr>
          <p:cNvPr name="Group 9" id="9"/>
          <p:cNvGrpSpPr>
            <a:grpSpLocks noChangeAspect="true"/>
          </p:cNvGrpSpPr>
          <p:nvPr/>
        </p:nvGrpSpPr>
        <p:grpSpPr>
          <a:xfrm rot="-554470">
            <a:off x="12525178" y="3341092"/>
            <a:ext cx="4896659" cy="4896659"/>
            <a:chOff x="0" y="0"/>
            <a:chExt cx="4572000" cy="4572000"/>
          </a:xfrm>
        </p:grpSpPr>
        <p:sp>
          <p:nvSpPr>
            <p:cNvPr name="Freeform 10" id="10"/>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6"/>
              <a:stretch>
                <a:fillRect l="0" t="-11162" r="0" b="-11162"/>
              </a:stretch>
            </a:blipFill>
          </p:spPr>
        </p:sp>
        <p:sp>
          <p:nvSpPr>
            <p:cNvPr name="Freeform 11" id="11"/>
            <p:cNvSpPr/>
            <p:nvPr/>
          </p:nvSpPr>
          <p:spPr>
            <a:xfrm flipH="false" flipV="false" rot="0">
              <a:off x="-1524" y="0"/>
              <a:ext cx="4572000" cy="4572000"/>
            </a:xfrm>
            <a:custGeom>
              <a:avLst/>
              <a:gdLst/>
              <a:ahLst/>
              <a:cxnLst/>
              <a:rect r="r" b="b" t="t" l="l"/>
              <a:pathLst>
                <a:path h="4572000" w="4572000">
                  <a:moveTo>
                    <a:pt x="4572000" y="0"/>
                  </a:moveTo>
                  <a:lnTo>
                    <a:pt x="4572000" y="4572000"/>
                  </a:lnTo>
                  <a:lnTo>
                    <a:pt x="0" y="4572000"/>
                  </a:lnTo>
                  <a:lnTo>
                    <a:pt x="0" y="0"/>
                  </a:lnTo>
                  <a:lnTo>
                    <a:pt x="4572000" y="0"/>
                  </a:lnTo>
                  <a:close/>
                </a:path>
              </a:pathLst>
            </a:custGeom>
            <a:blipFill>
              <a:blip r:embed="rId4"/>
              <a:stretch>
                <a:fillRect l="0" t="0" r="0" b="0"/>
              </a:stretch>
            </a:blipFill>
          </p:spPr>
        </p:sp>
      </p:grpSp>
      <p:sp>
        <p:nvSpPr>
          <p:cNvPr name="Freeform 12" id="12"/>
          <p:cNvSpPr/>
          <p:nvPr/>
        </p:nvSpPr>
        <p:spPr>
          <a:xfrm flipH="false" flipV="false" rot="0">
            <a:off x="1028700" y="3493330"/>
            <a:ext cx="8931503" cy="6317099"/>
          </a:xfrm>
          <a:custGeom>
            <a:avLst/>
            <a:gdLst/>
            <a:ahLst/>
            <a:cxnLst/>
            <a:rect r="r" b="b" t="t" l="l"/>
            <a:pathLst>
              <a:path h="6317099" w="8931503">
                <a:moveTo>
                  <a:pt x="0" y="0"/>
                </a:moveTo>
                <a:lnTo>
                  <a:pt x="8931503" y="0"/>
                </a:lnTo>
                <a:lnTo>
                  <a:pt x="8931503" y="6317100"/>
                </a:lnTo>
                <a:lnTo>
                  <a:pt x="0" y="6317100"/>
                </a:lnTo>
                <a:lnTo>
                  <a:pt x="0" y="0"/>
                </a:lnTo>
                <a:close/>
              </a:path>
            </a:pathLst>
          </a:custGeom>
          <a:blipFill>
            <a:blip r:embed="rId7"/>
            <a:stretch>
              <a:fillRect l="0" t="0" r="0" b="0"/>
            </a:stretch>
          </a:blipFill>
        </p:spPr>
      </p:sp>
      <p:sp>
        <p:nvSpPr>
          <p:cNvPr name="TextBox 13" id="13"/>
          <p:cNvSpPr txBox="true"/>
          <p:nvPr/>
        </p:nvSpPr>
        <p:spPr>
          <a:xfrm rot="0">
            <a:off x="688284" y="1290591"/>
            <a:ext cx="11073232" cy="1689100"/>
          </a:xfrm>
          <a:prstGeom prst="rect">
            <a:avLst/>
          </a:prstGeom>
        </p:spPr>
        <p:txBody>
          <a:bodyPr anchor="t" rtlCol="false" tIns="0" lIns="0" bIns="0" rIns="0">
            <a:spAutoFit/>
          </a:bodyPr>
          <a:lstStyle/>
          <a:p>
            <a:pPr algn="ctr">
              <a:lnSpc>
                <a:spcPts val="6049"/>
              </a:lnSpc>
            </a:pPr>
            <a:r>
              <a:rPr lang="en-US" b="true" sz="5499">
                <a:solidFill>
                  <a:srgbClr val="5A7D94"/>
                </a:solidFill>
                <a:latin typeface="Helvetica World Bold"/>
                <a:ea typeface="Helvetica World Bold"/>
                <a:cs typeface="Helvetica World Bold"/>
                <a:sym typeface="Helvetica World Bold"/>
              </a:rPr>
              <a:t>Grasping Customer Profiles Across Different Segments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DAGtEbbgkN8</dc:identifier>
  <dcterms:modified xsi:type="dcterms:W3CDTF">2011-08-01T06:04:30Z</dcterms:modified>
  <cp:revision>1</cp:revision>
  <dc:title>TravelTide</dc:title>
</cp:coreProperties>
</file>